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267" r:id="rId3"/>
    <p:sldId id="756" r:id="rId4"/>
    <p:sldId id="2269" r:id="rId5"/>
    <p:sldId id="2268" r:id="rId6"/>
    <p:sldId id="2294" r:id="rId7"/>
    <p:sldId id="772" r:id="rId8"/>
    <p:sldId id="2293" r:id="rId9"/>
    <p:sldId id="2284" r:id="rId10"/>
    <p:sldId id="2280" r:id="rId11"/>
    <p:sldId id="757" r:id="rId12"/>
    <p:sldId id="776" r:id="rId13"/>
    <p:sldId id="2270" r:id="rId14"/>
    <p:sldId id="775" r:id="rId15"/>
    <p:sldId id="2215" r:id="rId16"/>
    <p:sldId id="2217" r:id="rId17"/>
    <p:sldId id="2271" r:id="rId18"/>
    <p:sldId id="2218" r:id="rId19"/>
    <p:sldId id="2260" r:id="rId20"/>
    <p:sldId id="2257" r:id="rId21"/>
    <p:sldId id="2258" r:id="rId22"/>
    <p:sldId id="263" r:id="rId23"/>
    <p:sldId id="2263" r:id="rId24"/>
    <p:sldId id="2295"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94291" autoAdjust="0"/>
  </p:normalViewPr>
  <p:slideViewPr>
    <p:cSldViewPr snapToGrid="0">
      <p:cViewPr varScale="1">
        <p:scale>
          <a:sx n="106" d="100"/>
          <a:sy n="106"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3D81CF-8607-46E1-A9C3-3DD92407FD7F}" type="datetimeFigureOut">
              <a:rPr lang="fr-FR" smtClean="0"/>
              <a:t>22/05/2025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DB66D8-0CEC-4AB3-BBA7-FA0445EFD975}" type="slidenum">
              <a:rPr lang="fr-FR" smtClean="0"/>
              <a:t>‹N°›</a:t>
            </a:fld>
            <a:endParaRPr lang="fr-FR"/>
          </a:p>
        </p:txBody>
      </p:sp>
    </p:spTree>
    <p:extLst>
      <p:ext uri="{BB962C8B-B14F-4D97-AF65-F5344CB8AC3E}">
        <p14:creationId xmlns:p14="http://schemas.microsoft.com/office/powerpoint/2010/main" val="256772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0" dirty="0">
              <a:solidFill>
                <a:srgbClr val="404040"/>
              </a:solidFill>
              <a:latin typeface="Inter"/>
            </a:endParaRPr>
          </a:p>
        </p:txBody>
      </p:sp>
      <p:sp>
        <p:nvSpPr>
          <p:cNvPr id="4" name="Espace réservé du numéro de diapositive 3"/>
          <p:cNvSpPr>
            <a:spLocks noGrp="1"/>
          </p:cNvSpPr>
          <p:nvPr>
            <p:ph type="sldNum" sz="quarter" idx="5"/>
          </p:nvPr>
        </p:nvSpPr>
        <p:spPr/>
        <p:txBody>
          <a:bodyPr/>
          <a:lstStyle/>
          <a:p>
            <a:fld id="{BEDB66D8-0CEC-4AB3-BBA7-FA0445EFD975}" type="slidenum">
              <a:rPr lang="fr-FR" smtClean="0"/>
              <a:t>15</a:t>
            </a:fld>
            <a:endParaRPr lang="fr-FR"/>
          </a:p>
        </p:txBody>
      </p:sp>
    </p:spTree>
    <p:extLst>
      <p:ext uri="{BB962C8B-B14F-4D97-AF65-F5344CB8AC3E}">
        <p14:creationId xmlns:p14="http://schemas.microsoft.com/office/powerpoint/2010/main" val="115022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6D07DBA-E4DB-4482-BC85-7DBBABBBF5E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B9693CDD-FC0C-45A8-82B3-5F9339316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54A24B95-3775-4D6B-B8F5-C31427B09980}"/>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75C283E1-485D-4CB0-8FCF-6AF87C1692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4102C62-52BB-4C50-80F4-F8A7781987D4}"/>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196431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E76CB10-AC9B-441B-A655-8C16B5AC43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C286A763-F249-4E21-A9CD-203DC5595F8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648DA6F-0A20-4614-ABCA-3B5A63D8ECC6}"/>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7035053D-29AC-4941-9FFC-84ADBF8A3A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AF547762-F278-49B5-BE4E-B52084B40854}"/>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287331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A44CD99F-3FA1-4F53-AAE1-630C187AE0D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88F936F2-DD4D-43BD-BF1D-841492F2BA0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9750AF6-B431-413B-805D-7C712863E1A7}"/>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ADA5EE80-2D1B-4095-A2DB-A0AC681A21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47F026A-5C39-402B-9CB2-44DDC5E5318C}"/>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87843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CDB322C-8409-430B-B6DA-89CD9EB818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A288DA63-072A-4FCF-93BE-6F08D81FC5D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AF357D0-8AEC-4E51-A777-241AF5B4B359}"/>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6EADFE8B-2B51-4D2F-942F-BC564E1CCC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C00FB9B-B0A8-4997-878C-6C8AE505B47B}"/>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129140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F9A4BEE-9A8E-4317-8EF2-0A7C609BD4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7CFF46FC-A66E-4227-95D0-3E37293F5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C7C4C999-345F-4ACE-9F49-013C1F41965D}"/>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DF965894-3FED-4C6E-8E83-96A210089B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BCB37AC0-AC2E-4BB8-8FCA-C6187769E1A1}"/>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177597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CFA9622-FF17-4489-8EBD-F9EEFBBA8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3CD3C81A-A775-4F0A-8386-09B88ACC749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F0ED0041-7AC0-4242-808D-0D4519E1209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78283DBE-7586-4CC9-95A0-0FAB888C6E30}"/>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6" name="Espace réservé du pied de page 5">
            <a:extLst>
              <a:ext uri="{FF2B5EF4-FFF2-40B4-BE49-F238E27FC236}">
                <a16:creationId xmlns="" xmlns:a16="http://schemas.microsoft.com/office/drawing/2014/main" id="{9FFC4550-5953-49DB-86CD-3330C0C510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5FFA7469-0629-4360-8227-DF2E714A1101}"/>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394958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79C7F4-AE1F-4BEE-AF41-06A1DD5DF90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936C2389-9EBF-483D-ABBC-7EA073E61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C2054545-C682-42B1-87CB-803B633D7C7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D5B82183-D139-4336-843B-0B3061A10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CFF11943-13A8-4B47-A77F-9B48BB24995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34F41E30-6DB2-42DC-89D0-1C34D391E461}"/>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8" name="Espace réservé du pied de page 7">
            <a:extLst>
              <a:ext uri="{FF2B5EF4-FFF2-40B4-BE49-F238E27FC236}">
                <a16:creationId xmlns="" xmlns:a16="http://schemas.microsoft.com/office/drawing/2014/main" id="{43F6ECA9-15A0-4481-B392-C03E2C43B2B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1F4ED4BE-5EF5-4E6B-BBC6-6D0DEEDC87AD}"/>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147983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C42D736-A585-42E0-81AB-C53F941859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3C2D29AA-AF99-457E-AA7F-7A9B4B560DD5}"/>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4" name="Espace réservé du pied de page 3">
            <a:extLst>
              <a:ext uri="{FF2B5EF4-FFF2-40B4-BE49-F238E27FC236}">
                <a16:creationId xmlns="" xmlns:a16="http://schemas.microsoft.com/office/drawing/2014/main" id="{F16B1B72-21CF-4245-BA5D-D0478D467CD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4340A196-0CE2-4DE8-9B45-9B1C038C5660}"/>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186644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820DA27A-1F77-43DE-8FAF-7385F6734AF7}"/>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3" name="Espace réservé du pied de page 2">
            <a:extLst>
              <a:ext uri="{FF2B5EF4-FFF2-40B4-BE49-F238E27FC236}">
                <a16:creationId xmlns="" xmlns:a16="http://schemas.microsoft.com/office/drawing/2014/main" id="{EA8BDC9F-7173-43D3-9FA9-D78BC39DF3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7099A8B6-AC1B-45B4-9D7F-9FB7F0A51176}"/>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237303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BA7F060-863A-4FE9-94D6-79A4E19389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F57FA412-8695-4B19-A2C7-87E2015EF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18B1F599-B900-4178-9695-69156ED05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D5DC0B9F-0D89-464E-940F-52B69FE29C7B}"/>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6" name="Espace réservé du pied de page 5">
            <a:extLst>
              <a:ext uri="{FF2B5EF4-FFF2-40B4-BE49-F238E27FC236}">
                <a16:creationId xmlns="" xmlns:a16="http://schemas.microsoft.com/office/drawing/2014/main" id="{A4956C18-8DD8-402F-9B55-7F2547B033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310B4951-72C4-45A3-90DA-3C9938C02307}"/>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26995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78B69B3-CB63-4B7D-8DDF-F932B469BCE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94979EA7-EAD7-46E6-B90E-7BBE74E00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79CA3CA5-B479-4DC7-972B-DAF67E63A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EABEF91E-D788-4017-8D60-6E31E74E0A69}"/>
              </a:ext>
            </a:extLst>
          </p:cNvPr>
          <p:cNvSpPr>
            <a:spLocks noGrp="1"/>
          </p:cNvSpPr>
          <p:nvPr>
            <p:ph type="dt" sz="half" idx="10"/>
          </p:nvPr>
        </p:nvSpPr>
        <p:spPr/>
        <p:txBody>
          <a:bodyPr/>
          <a:lstStyle/>
          <a:p>
            <a:fld id="{AB5FD147-9FBF-4CC4-BD08-9D22C4748F9B}" type="datetimeFigureOut">
              <a:rPr lang="fr-FR" smtClean="0"/>
              <a:t>22/05/2025</a:t>
            </a:fld>
            <a:endParaRPr lang="fr-FR"/>
          </a:p>
        </p:txBody>
      </p:sp>
      <p:sp>
        <p:nvSpPr>
          <p:cNvPr id="6" name="Espace réservé du pied de page 5">
            <a:extLst>
              <a:ext uri="{FF2B5EF4-FFF2-40B4-BE49-F238E27FC236}">
                <a16:creationId xmlns="" xmlns:a16="http://schemas.microsoft.com/office/drawing/2014/main" id="{5C435823-31B8-4E77-8F60-79F4F6726A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0F70950F-A01B-4967-9E5D-5DA38BEFE5AF}"/>
              </a:ext>
            </a:extLst>
          </p:cNvPr>
          <p:cNvSpPr>
            <a:spLocks noGrp="1"/>
          </p:cNvSpPr>
          <p:nvPr>
            <p:ph type="sldNum" sz="quarter" idx="12"/>
          </p:nvPr>
        </p:nvSpPr>
        <p:spPr/>
        <p:txBody>
          <a:bodyPr/>
          <a:lstStyle/>
          <a:p>
            <a:fld id="{E0671552-0950-46C2-9A47-0E2B283DB702}" type="slidenum">
              <a:rPr lang="fr-FR" smtClean="0"/>
              <a:t>‹N°›</a:t>
            </a:fld>
            <a:endParaRPr lang="fr-FR"/>
          </a:p>
        </p:txBody>
      </p:sp>
    </p:spTree>
    <p:extLst>
      <p:ext uri="{BB962C8B-B14F-4D97-AF65-F5344CB8AC3E}">
        <p14:creationId xmlns:p14="http://schemas.microsoft.com/office/powerpoint/2010/main" val="238858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7ED3D959-84AD-4F72-98CB-324141CD6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CA9C8558-B46B-4810-A055-BA5EAD42F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A4D56653-3404-4714-A9B0-EF58F3206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FD147-9FBF-4CC4-BD08-9D22C4748F9B}" type="datetimeFigureOut">
              <a:rPr lang="fr-FR" smtClean="0"/>
              <a:t>22/05/2025</a:t>
            </a:fld>
            <a:endParaRPr lang="fr-FR"/>
          </a:p>
        </p:txBody>
      </p:sp>
      <p:sp>
        <p:nvSpPr>
          <p:cNvPr id="5" name="Espace réservé du pied de page 4">
            <a:extLst>
              <a:ext uri="{FF2B5EF4-FFF2-40B4-BE49-F238E27FC236}">
                <a16:creationId xmlns="" xmlns:a16="http://schemas.microsoft.com/office/drawing/2014/main" id="{950F1852-E688-4222-9B9D-B5506608E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192214D9-8A1F-470B-A9C9-FF6DA95FF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71552-0950-46C2-9A47-0E2B283DB702}" type="slidenum">
              <a:rPr lang="fr-FR" smtClean="0"/>
              <a:t>‹N°›</a:t>
            </a:fld>
            <a:endParaRPr lang="fr-FR"/>
          </a:p>
        </p:txBody>
      </p:sp>
    </p:spTree>
    <p:extLst>
      <p:ext uri="{BB962C8B-B14F-4D97-AF65-F5344CB8AC3E}">
        <p14:creationId xmlns:p14="http://schemas.microsoft.com/office/powerpoint/2010/main" val="254402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1828D46-3F13-4540-B5CB-A5428BB51506}"/>
              </a:ext>
            </a:extLst>
          </p:cNvPr>
          <p:cNvSpPr/>
          <p:nvPr/>
        </p:nvSpPr>
        <p:spPr>
          <a:xfrm>
            <a:off x="1835275" y="1610197"/>
            <a:ext cx="8381999" cy="3416320"/>
          </a:xfrm>
          <a:prstGeom prst="rect">
            <a:avLst/>
          </a:prstGeom>
        </p:spPr>
        <p:txBody>
          <a:bodyPr wrap="square">
            <a:spAutoFit/>
          </a:bodyPr>
          <a:lstStyle/>
          <a:p>
            <a:pPr algn="ctr">
              <a:lnSpc>
                <a:spcPct val="150000"/>
              </a:lnSpc>
            </a:pPr>
            <a:r>
              <a:rPr lang="fr-FR" sz="4000" b="1" kern="0" dirty="0">
                <a:solidFill>
                  <a:srgbClr val="0070C0"/>
                </a:solidFill>
                <a:latin typeface="Arial" panose="020B0604020202020204" pitchFamily="34" charset="0"/>
                <a:cs typeface="Arial" panose="020B0604020202020204" pitchFamily="34" charset="0"/>
              </a:rPr>
              <a:t>Excellence Stratégique</a:t>
            </a:r>
          </a:p>
          <a:p>
            <a:pPr algn="ctr">
              <a:lnSpc>
                <a:spcPct val="150000"/>
              </a:lnSpc>
            </a:pPr>
            <a:r>
              <a:rPr lang="fr-FR" sz="4000" b="1" kern="0" dirty="0">
                <a:latin typeface="Arial" panose="020B0604020202020204" pitchFamily="34" charset="0"/>
                <a:cs typeface="Arial" panose="020B0604020202020204" pitchFamily="34" charset="0"/>
              </a:rPr>
              <a:t>et Agilité</a:t>
            </a:r>
          </a:p>
          <a:p>
            <a:pPr algn="ctr">
              <a:lnSpc>
                <a:spcPct val="150000"/>
              </a:lnSpc>
            </a:pPr>
            <a:r>
              <a:rPr lang="fr-FR" sz="3200" kern="0" dirty="0">
                <a:solidFill>
                  <a:srgbClr val="404040"/>
                </a:solidFill>
                <a:latin typeface="Arial" panose="020B0604020202020204" pitchFamily="34" charset="0"/>
                <a:cs typeface="Arial" panose="020B0604020202020204" pitchFamily="34" charset="0"/>
              </a:rPr>
              <a:t>Le </a:t>
            </a:r>
            <a:r>
              <a:rPr lang="fr-FR" sz="3200" kern="0" dirty="0">
                <a:solidFill>
                  <a:srgbClr val="404040"/>
                </a:solidFill>
                <a:latin typeface="Arial" panose="020B0604020202020204" pitchFamily="34" charset="0"/>
                <a:cs typeface="Arial" panose="020B0604020202020204" pitchFamily="34" charset="0"/>
              </a:rPr>
              <a:t>d</a:t>
            </a:r>
            <a:r>
              <a:rPr lang="fr-FR" sz="3200" kern="0" dirty="0" smtClean="0">
                <a:solidFill>
                  <a:srgbClr val="404040"/>
                </a:solidFill>
                <a:latin typeface="Arial" panose="020B0604020202020204" pitchFamily="34" charset="0"/>
                <a:cs typeface="Arial" panose="020B0604020202020204" pitchFamily="34" charset="0"/>
              </a:rPr>
              <a:t>uo </a:t>
            </a:r>
            <a:r>
              <a:rPr lang="fr-FR" sz="3200" kern="0" dirty="0">
                <a:solidFill>
                  <a:srgbClr val="404040"/>
                </a:solidFill>
                <a:latin typeface="Arial" panose="020B0604020202020204" pitchFamily="34" charset="0"/>
                <a:cs typeface="Arial" panose="020B0604020202020204" pitchFamily="34" charset="0"/>
              </a:rPr>
              <a:t>g</a:t>
            </a:r>
            <a:r>
              <a:rPr lang="fr-FR" sz="3200" kern="0" dirty="0" smtClean="0">
                <a:solidFill>
                  <a:srgbClr val="404040"/>
                </a:solidFill>
                <a:latin typeface="Arial" panose="020B0604020202020204" pitchFamily="34" charset="0"/>
                <a:cs typeface="Arial" panose="020B0604020202020204" pitchFamily="34" charset="0"/>
              </a:rPr>
              <a:t>agnant </a:t>
            </a:r>
            <a:r>
              <a:rPr lang="fr-FR" sz="3200" kern="0" dirty="0">
                <a:solidFill>
                  <a:srgbClr val="404040"/>
                </a:solidFill>
                <a:latin typeface="Arial" panose="020B0604020202020204" pitchFamily="34" charset="0"/>
                <a:cs typeface="Arial" panose="020B0604020202020204" pitchFamily="34" charset="0"/>
              </a:rPr>
              <a:t>pour </a:t>
            </a:r>
            <a:r>
              <a:rPr lang="fr-FR" sz="3200" kern="0" dirty="0" smtClean="0">
                <a:solidFill>
                  <a:srgbClr val="404040"/>
                </a:solidFill>
                <a:latin typeface="Arial" panose="020B0604020202020204" pitchFamily="34" charset="0"/>
                <a:cs typeface="Arial" panose="020B0604020202020204" pitchFamily="34" charset="0"/>
              </a:rPr>
              <a:t>accélérer </a:t>
            </a:r>
            <a:r>
              <a:rPr lang="fr-FR" sz="3200" kern="0" dirty="0">
                <a:solidFill>
                  <a:srgbClr val="404040"/>
                </a:solidFill>
                <a:latin typeface="Arial" panose="020B0604020202020204" pitchFamily="34" charset="0"/>
                <a:cs typeface="Arial" panose="020B0604020202020204" pitchFamily="34" charset="0"/>
              </a:rPr>
              <a:t>la Performance</a:t>
            </a:r>
          </a:p>
        </p:txBody>
      </p:sp>
      <p:sp>
        <p:nvSpPr>
          <p:cNvPr id="3" name="Rectangle 2">
            <a:extLst>
              <a:ext uri="{FF2B5EF4-FFF2-40B4-BE49-F238E27FC236}">
                <a16:creationId xmlns="" xmlns:a16="http://schemas.microsoft.com/office/drawing/2014/main" id="{857CD2BD-9673-4144-9221-916BBE959589}"/>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2">
            <a:extLst>
              <a:ext uri="{FF2B5EF4-FFF2-40B4-BE49-F238E27FC236}">
                <a16:creationId xmlns="" xmlns:a16="http://schemas.microsoft.com/office/drawing/2014/main" id="{F0048B38-BD58-4107-986B-61703592ABFB}"/>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a:t>
            </a:fld>
            <a:endParaRPr lang="fr-FR" sz="1400">
              <a:solidFill>
                <a:schemeClr val="accent1">
                  <a:lumMod val="50000"/>
                </a:schemeClr>
              </a:solidFill>
            </a:endParaRPr>
          </a:p>
        </p:txBody>
      </p:sp>
      <p:pic>
        <p:nvPicPr>
          <p:cNvPr id="4" name="Picture 2" descr="Voguel Consulting">
            <a:extLst>
              <a:ext uri="{FF2B5EF4-FFF2-40B4-BE49-F238E27FC236}">
                <a16:creationId xmlns="" xmlns:a16="http://schemas.microsoft.com/office/drawing/2014/main" id="{64AE228F-19FF-42C2-B00D-DA048A3B7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561" y="342680"/>
            <a:ext cx="1798068" cy="17980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 xmlns:a16="http://schemas.microsoft.com/office/drawing/2014/main" id="{60F42C29-97F3-4FCB-BF24-E9BCE22339E4}"/>
              </a:ext>
            </a:extLst>
          </p:cNvPr>
          <p:cNvPicPr>
            <a:picLocks noChangeAspect="1"/>
          </p:cNvPicPr>
          <p:nvPr/>
        </p:nvPicPr>
        <p:blipFill>
          <a:blip r:embed="rId3"/>
          <a:stretch>
            <a:fillRect/>
          </a:stretch>
        </p:blipFill>
        <p:spPr>
          <a:xfrm>
            <a:off x="483947" y="328740"/>
            <a:ext cx="1425535" cy="1604973"/>
          </a:xfrm>
          <a:prstGeom prst="rect">
            <a:avLst/>
          </a:prstGeom>
        </p:spPr>
      </p:pic>
      <p:sp>
        <p:nvSpPr>
          <p:cNvPr id="7" name="ZoneTexte 6"/>
          <p:cNvSpPr txBox="1"/>
          <p:nvPr/>
        </p:nvSpPr>
        <p:spPr>
          <a:xfrm>
            <a:off x="9838267" y="5899949"/>
            <a:ext cx="1492716" cy="400110"/>
          </a:xfrm>
          <a:prstGeom prst="rect">
            <a:avLst/>
          </a:prstGeom>
          <a:noFill/>
        </p:spPr>
        <p:txBody>
          <a:bodyPr wrap="none" rtlCol="0">
            <a:spAutoFit/>
          </a:bodyPr>
          <a:lstStyle/>
          <a:p>
            <a:pPr algn="ctr"/>
            <a:r>
              <a:rPr lang="fr-FR" sz="2000" dirty="0"/>
              <a:t>23 Mai 2025</a:t>
            </a:r>
          </a:p>
        </p:txBody>
      </p:sp>
      <p:sp>
        <p:nvSpPr>
          <p:cNvPr id="8" name="ZoneTexte 7"/>
          <p:cNvSpPr txBox="1"/>
          <p:nvPr/>
        </p:nvSpPr>
        <p:spPr>
          <a:xfrm>
            <a:off x="3835642" y="5600490"/>
            <a:ext cx="4381264" cy="523220"/>
          </a:xfrm>
          <a:prstGeom prst="rect">
            <a:avLst/>
          </a:prstGeom>
          <a:noFill/>
        </p:spPr>
        <p:txBody>
          <a:bodyPr wrap="none" rtlCol="0">
            <a:spAutoFit/>
          </a:bodyPr>
          <a:lstStyle/>
          <a:p>
            <a:pPr algn="ctr"/>
            <a:r>
              <a:rPr lang="fr-FR" sz="2800" b="1" dirty="0" smtClean="0">
                <a:solidFill>
                  <a:srgbClr val="0070C0"/>
                </a:solidFill>
              </a:rPr>
              <a:t>elhassen.taktak@gmail.com</a:t>
            </a:r>
            <a:endParaRPr lang="fr-FR" sz="2800" b="1" dirty="0">
              <a:solidFill>
                <a:srgbClr val="0070C0"/>
              </a:solidFill>
            </a:endParaRPr>
          </a:p>
        </p:txBody>
      </p:sp>
    </p:spTree>
    <p:extLst>
      <p:ext uri="{BB962C8B-B14F-4D97-AF65-F5344CB8AC3E}">
        <p14:creationId xmlns:p14="http://schemas.microsoft.com/office/powerpoint/2010/main" val="17458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83A805C-16FB-4698-A23E-D73716425172}"/>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2">
            <a:extLst>
              <a:ext uri="{FF2B5EF4-FFF2-40B4-BE49-F238E27FC236}">
                <a16:creationId xmlns="" xmlns:a16="http://schemas.microsoft.com/office/drawing/2014/main" id="{E5E111DB-5836-4D26-A002-9E320CCAD219}"/>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10</a:t>
            </a:fld>
            <a:endParaRPr lang="fr-FR" sz="1400">
              <a:solidFill>
                <a:schemeClr val="accent1">
                  <a:lumMod val="50000"/>
                </a:schemeClr>
              </a:solidFill>
            </a:endParaRPr>
          </a:p>
        </p:txBody>
      </p:sp>
      <p:sp>
        <p:nvSpPr>
          <p:cNvPr id="2" name="Rectangle 1"/>
          <p:cNvSpPr/>
          <p:nvPr/>
        </p:nvSpPr>
        <p:spPr>
          <a:xfrm>
            <a:off x="1403714" y="1385436"/>
            <a:ext cx="9406344" cy="646331"/>
          </a:xfrm>
          <a:prstGeom prst="rect">
            <a:avLst/>
          </a:prstGeom>
        </p:spPr>
        <p:txBody>
          <a:bodyPr wrap="square">
            <a:spAutoFit/>
          </a:bodyPr>
          <a:lstStyle/>
          <a:p>
            <a:pPr algn="ctr"/>
            <a:r>
              <a:rPr lang="fr-FR" sz="3600" b="1" kern="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fr-FR" sz="3600" b="1" kern="0" dirty="0">
                <a:solidFill>
                  <a:srgbClr val="0070C0"/>
                </a:solidFill>
                <a:latin typeface="Arial" panose="020B0604020202020204" pitchFamily="34" charset="0"/>
                <a:cs typeface="Arial" panose="020B0604020202020204" pitchFamily="34" charset="0"/>
              </a:rPr>
              <a:t>l'importance du cadrage avant l'action !</a:t>
            </a:r>
          </a:p>
        </p:txBody>
      </p:sp>
      <p:sp>
        <p:nvSpPr>
          <p:cNvPr id="3" name="Rectangle 2"/>
          <p:cNvSpPr/>
          <p:nvPr/>
        </p:nvSpPr>
        <p:spPr>
          <a:xfrm>
            <a:off x="1586751" y="2676661"/>
            <a:ext cx="9780496" cy="2153218"/>
          </a:xfrm>
          <a:prstGeom prst="rect">
            <a:avLst/>
          </a:prstGeom>
        </p:spPr>
        <p:txBody>
          <a:bodyPr wrap="square">
            <a:spAutoFit/>
          </a:bodyPr>
          <a:lstStyle/>
          <a:p>
            <a:pPr lvl="1" algn="just">
              <a:lnSpc>
                <a:spcPct val="200000"/>
              </a:lnSpc>
            </a:pPr>
            <a:r>
              <a:rPr lang="fr-FR" sz="3600" kern="0" dirty="0"/>
              <a:t>L’effort doit être précédé d’une </a:t>
            </a:r>
            <a:r>
              <a:rPr lang="fr-FR" sz="3600" kern="0" dirty="0"/>
              <a:t>compréhension des priorités.</a:t>
            </a:r>
          </a:p>
        </p:txBody>
      </p:sp>
    </p:spTree>
    <p:extLst>
      <p:ext uri="{BB962C8B-B14F-4D97-AF65-F5344CB8AC3E}">
        <p14:creationId xmlns:p14="http://schemas.microsoft.com/office/powerpoint/2010/main" val="396941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57CD2BD-9673-4144-9221-916BBE959589}"/>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 xmlns:a16="http://schemas.microsoft.com/office/drawing/2014/main" id="{D2996334-D3B6-4FB3-A00B-41FD332DE729}"/>
              </a:ext>
            </a:extLst>
          </p:cNvPr>
          <p:cNvSpPr/>
          <p:nvPr/>
        </p:nvSpPr>
        <p:spPr>
          <a:xfrm>
            <a:off x="327576" y="235589"/>
            <a:ext cx="11409550" cy="1318181"/>
          </a:xfrm>
          <a:prstGeom prst="rect">
            <a:avLst/>
          </a:prstGeom>
        </p:spPr>
        <p:txBody>
          <a:bodyPr wrap="square">
            <a:spAutoFit/>
          </a:bodyPr>
          <a:lstStyle/>
          <a:p>
            <a:pPr>
              <a:lnSpc>
                <a:spcPct val="150000"/>
              </a:lnSpc>
            </a:pPr>
            <a:r>
              <a:rPr lang="fr-FR" sz="2800" b="1" kern="0" dirty="0"/>
              <a:t>L'écosystème d'un projet allie stratégie et agilité pour concilier vision à long terme et adaptation rapide.</a:t>
            </a:r>
          </a:p>
        </p:txBody>
      </p:sp>
      <p:pic>
        <p:nvPicPr>
          <p:cNvPr id="7" name="Image 6">
            <a:extLst>
              <a:ext uri="{FF2B5EF4-FFF2-40B4-BE49-F238E27FC236}">
                <a16:creationId xmlns="" xmlns:a16="http://schemas.microsoft.com/office/drawing/2014/main" id="{510056BC-286E-42E2-AD73-895C21CBBA1D}"/>
              </a:ext>
            </a:extLst>
          </p:cNvPr>
          <p:cNvPicPr>
            <a:picLocks noChangeAspect="1"/>
          </p:cNvPicPr>
          <p:nvPr/>
        </p:nvPicPr>
        <p:blipFill>
          <a:blip r:embed="rId2"/>
          <a:stretch>
            <a:fillRect/>
          </a:stretch>
        </p:blipFill>
        <p:spPr>
          <a:xfrm>
            <a:off x="2549567" y="1439846"/>
            <a:ext cx="7365163" cy="4920847"/>
          </a:xfrm>
          <a:prstGeom prst="rect">
            <a:avLst/>
          </a:prstGeom>
        </p:spPr>
      </p:pic>
      <p:sp>
        <p:nvSpPr>
          <p:cNvPr id="6" name="Espace réservé du numéro de diapositive 2">
            <a:extLst>
              <a:ext uri="{FF2B5EF4-FFF2-40B4-BE49-F238E27FC236}">
                <a16:creationId xmlns="" xmlns:a16="http://schemas.microsoft.com/office/drawing/2014/main" id="{C84A5A67-E75F-45EA-8619-AEDABB44A9B9}"/>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11</a:t>
            </a:fld>
            <a:endParaRPr lang="fr-FR" sz="1400">
              <a:solidFill>
                <a:schemeClr val="accent1">
                  <a:lumMod val="50000"/>
                </a:schemeClr>
              </a:solidFill>
            </a:endParaRPr>
          </a:p>
        </p:txBody>
      </p:sp>
      <p:sp>
        <p:nvSpPr>
          <p:cNvPr id="8" name="ZoneTexte 7">
            <a:extLst>
              <a:ext uri="{FF2B5EF4-FFF2-40B4-BE49-F238E27FC236}">
                <a16:creationId xmlns="" xmlns:a16="http://schemas.microsoft.com/office/drawing/2014/main" id="{8F751D63-1735-4757-91B9-9C487000627F}"/>
              </a:ext>
            </a:extLst>
          </p:cNvPr>
          <p:cNvSpPr txBox="1"/>
          <p:nvPr/>
        </p:nvSpPr>
        <p:spPr>
          <a:xfrm>
            <a:off x="-17535" y="4007737"/>
            <a:ext cx="2618928" cy="2251065"/>
          </a:xfrm>
          <a:prstGeom prst="rect">
            <a:avLst/>
          </a:prstGeom>
          <a:noFill/>
        </p:spPr>
        <p:txBody>
          <a:bodyPr wrap="square" rtlCol="0">
            <a:spAutoFit/>
          </a:bodyPr>
          <a:lstStyle/>
          <a:p>
            <a:pPr algn="ctr">
              <a:lnSpc>
                <a:spcPct val="150000"/>
              </a:lnSpc>
            </a:pPr>
            <a:r>
              <a:rPr lang="fr-FR" sz="2400" b="1" kern="0" dirty="0"/>
              <a:t>Opportunités de recourir aux méthodes Agiles</a:t>
            </a:r>
          </a:p>
          <a:p>
            <a:pPr algn="ctr">
              <a:lnSpc>
                <a:spcPct val="150000"/>
              </a:lnSpc>
            </a:pPr>
            <a:r>
              <a:rPr lang="fr-FR" sz="2400" kern="0" dirty="0">
                <a:solidFill>
                  <a:srgbClr val="FF0000"/>
                </a:solidFill>
                <a:highlight>
                  <a:srgbClr val="FFFF00"/>
                </a:highlight>
              </a:rPr>
              <a:t>(Stratégie agile)</a:t>
            </a:r>
          </a:p>
        </p:txBody>
      </p:sp>
      <p:sp>
        <p:nvSpPr>
          <p:cNvPr id="9" name="Flèche : droite 8">
            <a:extLst>
              <a:ext uri="{FF2B5EF4-FFF2-40B4-BE49-F238E27FC236}">
                <a16:creationId xmlns="" xmlns:a16="http://schemas.microsoft.com/office/drawing/2014/main" id="{75569A39-D4D9-48FC-8661-C0E81105FF5B}"/>
              </a:ext>
            </a:extLst>
          </p:cNvPr>
          <p:cNvSpPr/>
          <p:nvPr/>
        </p:nvSpPr>
        <p:spPr>
          <a:xfrm rot="10800000">
            <a:off x="2411505" y="4894729"/>
            <a:ext cx="334130" cy="477082"/>
          </a:xfrm>
          <a:prstGeom prs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double flèche verticale 1">
            <a:extLst>
              <a:ext uri="{FF2B5EF4-FFF2-40B4-BE49-F238E27FC236}">
                <a16:creationId xmlns="" xmlns:a16="http://schemas.microsoft.com/office/drawing/2014/main" id="{4F1AB94D-B34C-4515-AE8A-6A3E2441EDF9}"/>
              </a:ext>
            </a:extLst>
          </p:cNvPr>
          <p:cNvSpPr/>
          <p:nvPr/>
        </p:nvSpPr>
        <p:spPr>
          <a:xfrm>
            <a:off x="10028843" y="1757347"/>
            <a:ext cx="237067" cy="4380379"/>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highlight>
                <a:srgbClr val="000000"/>
              </a:highlight>
            </a:endParaRPr>
          </a:p>
        </p:txBody>
      </p:sp>
      <p:sp>
        <p:nvSpPr>
          <p:cNvPr id="10" name="ZoneTexte 9">
            <a:extLst>
              <a:ext uri="{FF2B5EF4-FFF2-40B4-BE49-F238E27FC236}">
                <a16:creationId xmlns="" xmlns:a16="http://schemas.microsoft.com/office/drawing/2014/main" id="{7AA3E55D-8244-4BAC-B008-3CD65DB56B4E}"/>
              </a:ext>
            </a:extLst>
          </p:cNvPr>
          <p:cNvSpPr txBox="1"/>
          <p:nvPr/>
        </p:nvSpPr>
        <p:spPr>
          <a:xfrm>
            <a:off x="9805228" y="3116539"/>
            <a:ext cx="2618928" cy="830997"/>
          </a:xfrm>
          <a:prstGeom prst="rect">
            <a:avLst/>
          </a:prstGeom>
          <a:noFill/>
        </p:spPr>
        <p:txBody>
          <a:bodyPr wrap="square" rtlCol="0">
            <a:spAutoFit/>
          </a:bodyPr>
          <a:lstStyle/>
          <a:p>
            <a:pPr algn="ctr"/>
            <a:r>
              <a:rPr lang="fr-FR" sz="2400" kern="0" dirty="0">
                <a:solidFill>
                  <a:srgbClr val="FF0000"/>
                </a:solidFill>
                <a:highlight>
                  <a:srgbClr val="FFFF00"/>
                </a:highlight>
              </a:rPr>
              <a:t>Alignement </a:t>
            </a:r>
          </a:p>
          <a:p>
            <a:pPr algn="ctr"/>
            <a:r>
              <a:rPr lang="fr-FR" sz="2400" kern="0" dirty="0">
                <a:solidFill>
                  <a:srgbClr val="FF0000"/>
                </a:solidFill>
                <a:highlight>
                  <a:srgbClr val="FFFF00"/>
                </a:highlight>
              </a:rPr>
              <a:t>Stratégique</a:t>
            </a:r>
          </a:p>
        </p:txBody>
      </p:sp>
      <p:sp>
        <p:nvSpPr>
          <p:cNvPr id="11" name="ZoneTexte 10">
            <a:extLst>
              <a:ext uri="{FF2B5EF4-FFF2-40B4-BE49-F238E27FC236}">
                <a16:creationId xmlns="" xmlns:a16="http://schemas.microsoft.com/office/drawing/2014/main" id="{4AF017BD-E46C-4F4C-B886-F08C27679927}"/>
              </a:ext>
            </a:extLst>
          </p:cNvPr>
          <p:cNvSpPr txBox="1"/>
          <p:nvPr/>
        </p:nvSpPr>
        <p:spPr>
          <a:xfrm>
            <a:off x="6934803" y="1203376"/>
            <a:ext cx="2618928" cy="830997"/>
          </a:xfrm>
          <a:prstGeom prst="rect">
            <a:avLst/>
          </a:prstGeom>
          <a:noFill/>
        </p:spPr>
        <p:txBody>
          <a:bodyPr wrap="square" rtlCol="0">
            <a:spAutoFit/>
          </a:bodyPr>
          <a:lstStyle/>
          <a:p>
            <a:pPr algn="ctr"/>
            <a:r>
              <a:rPr lang="fr-FR" sz="2400" kern="0" dirty="0">
                <a:solidFill>
                  <a:srgbClr val="FF0000"/>
                </a:solidFill>
                <a:highlight>
                  <a:srgbClr val="FFFF00"/>
                </a:highlight>
              </a:rPr>
              <a:t>Agilité</a:t>
            </a:r>
          </a:p>
          <a:p>
            <a:pPr algn="ctr"/>
            <a:r>
              <a:rPr lang="fr-FR" sz="2400" kern="0" dirty="0">
                <a:solidFill>
                  <a:srgbClr val="FF0000"/>
                </a:solidFill>
                <a:highlight>
                  <a:srgbClr val="FFFF00"/>
                </a:highlight>
              </a:rPr>
              <a:t>Stratégique</a:t>
            </a:r>
          </a:p>
        </p:txBody>
      </p:sp>
      <p:sp>
        <p:nvSpPr>
          <p:cNvPr id="12" name="ZoneTexte 11">
            <a:extLst>
              <a:ext uri="{FF2B5EF4-FFF2-40B4-BE49-F238E27FC236}">
                <a16:creationId xmlns="" xmlns:a16="http://schemas.microsoft.com/office/drawing/2014/main" id="{DC53A075-6A08-4668-ABBB-35407C92BA22}"/>
              </a:ext>
            </a:extLst>
          </p:cNvPr>
          <p:cNvSpPr txBox="1"/>
          <p:nvPr/>
        </p:nvSpPr>
        <p:spPr>
          <a:xfrm>
            <a:off x="7229806" y="6017887"/>
            <a:ext cx="2618928" cy="461665"/>
          </a:xfrm>
          <a:prstGeom prst="rect">
            <a:avLst/>
          </a:prstGeom>
          <a:noFill/>
        </p:spPr>
        <p:txBody>
          <a:bodyPr wrap="square" rtlCol="0">
            <a:spAutoFit/>
          </a:bodyPr>
          <a:lstStyle/>
          <a:p>
            <a:pPr algn="ctr"/>
            <a:r>
              <a:rPr lang="fr-FR" sz="2400" kern="0" dirty="0">
                <a:solidFill>
                  <a:srgbClr val="FF0000"/>
                </a:solidFill>
                <a:highlight>
                  <a:srgbClr val="FFFF00"/>
                </a:highlight>
              </a:rPr>
              <a:t>Problématique !</a:t>
            </a:r>
          </a:p>
        </p:txBody>
      </p:sp>
    </p:spTree>
    <p:extLst>
      <p:ext uri="{BB962C8B-B14F-4D97-AF65-F5344CB8AC3E}">
        <p14:creationId xmlns:p14="http://schemas.microsoft.com/office/powerpoint/2010/main" val="417485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 xmlns:a16="http://schemas.microsoft.com/office/drawing/2014/main" id="{78603BF2-5CFA-482A-9EE7-05CCD6E72B18}"/>
              </a:ext>
            </a:extLst>
          </p:cNvPr>
          <p:cNvSpPr/>
          <p:nvPr/>
        </p:nvSpPr>
        <p:spPr>
          <a:xfrm>
            <a:off x="349701" y="378382"/>
            <a:ext cx="11492597" cy="1384995"/>
          </a:xfrm>
          <a:prstGeom prst="rect">
            <a:avLst/>
          </a:prstGeom>
        </p:spPr>
        <p:txBody>
          <a:bodyPr wrap="square">
            <a:spAutoFit/>
          </a:bodyPr>
          <a:lstStyle/>
          <a:p>
            <a:pPr algn="just"/>
            <a:r>
              <a:rPr lang="fr-FR" sz="2800" kern="0" dirty="0"/>
              <a:t>La souplesse au niveau du périmètre </a:t>
            </a:r>
            <a:r>
              <a:rPr lang="fr-FR" sz="2800" b="1" kern="0" dirty="0"/>
              <a:t>ne signifie pas absence de direction. Un cadre stratégique minimal demeure indispensable pour maintenir la cohérence des décisions incrémentales</a:t>
            </a:r>
            <a:r>
              <a:rPr lang="fr-FR" sz="2800" kern="0" dirty="0"/>
              <a:t>.</a:t>
            </a:r>
          </a:p>
        </p:txBody>
      </p:sp>
      <p:pic>
        <p:nvPicPr>
          <p:cNvPr id="1026" name="Picture 2" descr="Pilotage coût/délai/performance Agiles">
            <a:extLst>
              <a:ext uri="{FF2B5EF4-FFF2-40B4-BE49-F238E27FC236}">
                <a16:creationId xmlns="" xmlns:a16="http://schemas.microsoft.com/office/drawing/2014/main" id="{6D44AC00-F243-4717-BC37-910B59B73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29" y="2158093"/>
            <a:ext cx="7620000" cy="436582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 xmlns:a16="http://schemas.microsoft.com/office/drawing/2014/main" id="{2F985D19-D6C5-4D27-8BA7-2FF8AA8A8DB2}"/>
              </a:ext>
            </a:extLst>
          </p:cNvPr>
          <p:cNvSpPr txBox="1"/>
          <p:nvPr/>
        </p:nvSpPr>
        <p:spPr>
          <a:xfrm>
            <a:off x="9573986" y="4410056"/>
            <a:ext cx="2268312" cy="1815882"/>
          </a:xfrm>
          <a:prstGeom prst="rect">
            <a:avLst/>
          </a:prstGeom>
          <a:noFill/>
        </p:spPr>
        <p:txBody>
          <a:bodyPr wrap="square" rtlCol="0">
            <a:spAutoFit/>
          </a:bodyPr>
          <a:lstStyle/>
          <a:p>
            <a:pPr algn="ctr"/>
            <a:r>
              <a:rPr lang="fr-FR" sz="2800" b="1" kern="0" dirty="0">
                <a:solidFill>
                  <a:srgbClr val="FF0000"/>
                </a:solidFill>
              </a:rPr>
              <a:t>Besoin d’un Cadrage stratégique</a:t>
            </a:r>
          </a:p>
          <a:p>
            <a:pPr algn="ctr"/>
            <a:r>
              <a:rPr lang="fr-FR" sz="2800" b="1" kern="0" dirty="0">
                <a:solidFill>
                  <a:srgbClr val="FF0000"/>
                </a:solidFill>
              </a:rPr>
              <a:t>… </a:t>
            </a:r>
            <a:r>
              <a:rPr lang="fr-FR" sz="2800" b="1" kern="0" dirty="0" smtClean="0">
                <a:solidFill>
                  <a:srgbClr val="FF0000"/>
                </a:solidFill>
              </a:rPr>
              <a:t>« continu »</a:t>
            </a:r>
            <a:endParaRPr lang="fr-FR" sz="2800" b="1" kern="0" dirty="0">
              <a:solidFill>
                <a:srgbClr val="FF0000"/>
              </a:solidFill>
            </a:endParaRPr>
          </a:p>
        </p:txBody>
      </p:sp>
      <p:sp>
        <p:nvSpPr>
          <p:cNvPr id="5" name="Flèche : droite 4">
            <a:extLst>
              <a:ext uri="{FF2B5EF4-FFF2-40B4-BE49-F238E27FC236}">
                <a16:creationId xmlns="" xmlns:a16="http://schemas.microsoft.com/office/drawing/2014/main" id="{3CC1EBD8-E48B-4202-BD92-06A274645D5B}"/>
              </a:ext>
            </a:extLst>
          </p:cNvPr>
          <p:cNvSpPr/>
          <p:nvPr/>
        </p:nvSpPr>
        <p:spPr>
          <a:xfrm>
            <a:off x="9009854" y="5317997"/>
            <a:ext cx="438149" cy="653143"/>
          </a:xfrm>
          <a:prstGeom prs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2">
            <a:extLst>
              <a:ext uri="{FF2B5EF4-FFF2-40B4-BE49-F238E27FC236}">
                <a16:creationId xmlns="" xmlns:a16="http://schemas.microsoft.com/office/drawing/2014/main" id="{7C3F503B-46CA-4684-9EFF-009D73690179}"/>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12</a:t>
            </a:fld>
            <a:endParaRPr lang="fr-FR" sz="1400" dirty="0">
              <a:solidFill>
                <a:schemeClr val="accent1">
                  <a:lumMod val="50000"/>
                </a:schemeClr>
              </a:solidFill>
            </a:endParaRPr>
          </a:p>
        </p:txBody>
      </p:sp>
    </p:spTree>
    <p:extLst>
      <p:ext uri="{BB962C8B-B14F-4D97-AF65-F5344CB8AC3E}">
        <p14:creationId xmlns:p14="http://schemas.microsoft.com/office/powerpoint/2010/main" val="79478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2">
            <a:extLst>
              <a:ext uri="{FF2B5EF4-FFF2-40B4-BE49-F238E27FC236}">
                <a16:creationId xmlns="" xmlns:a16="http://schemas.microsoft.com/office/drawing/2014/main" id="{E1AEDF05-A1D1-456E-A914-E1A61EE7F13C}"/>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13</a:t>
            </a:fld>
            <a:endParaRPr lang="fr-FR" sz="1400">
              <a:solidFill>
                <a:schemeClr val="accent1">
                  <a:lumMod val="50000"/>
                </a:schemeClr>
              </a:solidFill>
            </a:endParaRPr>
          </a:p>
        </p:txBody>
      </p:sp>
      <p:sp>
        <p:nvSpPr>
          <p:cNvPr id="9" name="ZoneTexte 8"/>
          <p:cNvSpPr txBox="1"/>
          <p:nvPr/>
        </p:nvSpPr>
        <p:spPr>
          <a:xfrm>
            <a:off x="2202984" y="1604681"/>
            <a:ext cx="2336089" cy="461665"/>
          </a:xfrm>
          <a:prstGeom prst="rect">
            <a:avLst/>
          </a:prstGeom>
          <a:noFill/>
        </p:spPr>
        <p:txBody>
          <a:bodyPr wrap="none" rtlCol="0">
            <a:spAutoFit/>
          </a:bodyPr>
          <a:lstStyle/>
          <a:p>
            <a:r>
              <a:rPr lang="fr-FR" sz="2400" dirty="0"/>
              <a:t>1. Problématique</a:t>
            </a:r>
          </a:p>
        </p:txBody>
      </p:sp>
      <p:sp>
        <p:nvSpPr>
          <p:cNvPr id="10" name="ZoneTexte 9"/>
          <p:cNvSpPr txBox="1"/>
          <p:nvPr/>
        </p:nvSpPr>
        <p:spPr>
          <a:xfrm>
            <a:off x="2131267" y="2484148"/>
            <a:ext cx="5728684" cy="646331"/>
          </a:xfrm>
          <a:prstGeom prst="rect">
            <a:avLst/>
          </a:prstGeom>
          <a:noFill/>
        </p:spPr>
        <p:txBody>
          <a:bodyPr wrap="none" rtlCol="0">
            <a:spAutoFit/>
          </a:bodyPr>
          <a:lstStyle/>
          <a:p>
            <a:r>
              <a:rPr lang="fr-FR" sz="3600" b="1" dirty="0">
                <a:solidFill>
                  <a:srgbClr val="0070C0"/>
                </a:solidFill>
              </a:rPr>
              <a:t>2. Synergie Agilité / </a:t>
            </a:r>
            <a:r>
              <a:rPr lang="fr-FR" sz="3600" b="1" dirty="0" smtClean="0">
                <a:solidFill>
                  <a:srgbClr val="0070C0"/>
                </a:solidFill>
              </a:rPr>
              <a:t>Stratégie</a:t>
            </a:r>
            <a:endParaRPr lang="fr-FR" sz="3600" b="1" dirty="0">
              <a:solidFill>
                <a:srgbClr val="0070C0"/>
              </a:solidFill>
            </a:endParaRPr>
          </a:p>
        </p:txBody>
      </p:sp>
      <p:sp>
        <p:nvSpPr>
          <p:cNvPr id="11" name="ZoneTexte 10"/>
          <p:cNvSpPr txBox="1"/>
          <p:nvPr/>
        </p:nvSpPr>
        <p:spPr>
          <a:xfrm>
            <a:off x="2202984" y="3504358"/>
            <a:ext cx="5209888" cy="461665"/>
          </a:xfrm>
          <a:prstGeom prst="rect">
            <a:avLst/>
          </a:prstGeom>
          <a:noFill/>
        </p:spPr>
        <p:txBody>
          <a:bodyPr wrap="none" rtlCol="0">
            <a:spAutoFit/>
          </a:bodyPr>
          <a:lstStyle/>
          <a:p>
            <a:r>
              <a:rPr lang="fr-FR" sz="2400" dirty="0"/>
              <a:t>3. Le Modèle de l’Excellence Stratégique</a:t>
            </a:r>
          </a:p>
        </p:txBody>
      </p:sp>
      <p:sp>
        <p:nvSpPr>
          <p:cNvPr id="12" name="ZoneTexte 11"/>
          <p:cNvSpPr txBox="1"/>
          <p:nvPr/>
        </p:nvSpPr>
        <p:spPr>
          <a:xfrm>
            <a:off x="2202984" y="4374927"/>
            <a:ext cx="2813975" cy="461665"/>
          </a:xfrm>
          <a:prstGeom prst="rect">
            <a:avLst/>
          </a:prstGeom>
          <a:noFill/>
        </p:spPr>
        <p:txBody>
          <a:bodyPr wrap="none" rtlCol="0">
            <a:spAutoFit/>
          </a:bodyPr>
          <a:lstStyle/>
          <a:p>
            <a:r>
              <a:rPr lang="fr-FR" sz="2400" dirty="0"/>
              <a:t>4. </a:t>
            </a:r>
            <a:r>
              <a:rPr lang="fr-FR" sz="2400" dirty="0" smtClean="0"/>
              <a:t>Recommandations</a:t>
            </a:r>
            <a:endParaRPr lang="fr-FR" sz="2400" dirty="0"/>
          </a:p>
        </p:txBody>
      </p:sp>
    </p:spTree>
    <p:extLst>
      <p:ext uri="{BB962C8B-B14F-4D97-AF65-F5344CB8AC3E}">
        <p14:creationId xmlns:p14="http://schemas.microsoft.com/office/powerpoint/2010/main" val="136059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 xmlns:a16="http://schemas.microsoft.com/office/drawing/2014/main" id="{78603BF2-5CFA-482A-9EE7-05CCD6E72B18}"/>
              </a:ext>
            </a:extLst>
          </p:cNvPr>
          <p:cNvSpPr/>
          <p:nvPr/>
        </p:nvSpPr>
        <p:spPr>
          <a:xfrm>
            <a:off x="484413" y="497371"/>
            <a:ext cx="11174187" cy="3323987"/>
          </a:xfrm>
          <a:prstGeom prst="rect">
            <a:avLst/>
          </a:prstGeom>
        </p:spPr>
        <p:txBody>
          <a:bodyPr wrap="square">
            <a:spAutoFit/>
          </a:bodyPr>
          <a:lstStyle/>
          <a:p>
            <a:pPr algn="just">
              <a:lnSpc>
                <a:spcPct val="150000"/>
              </a:lnSpc>
            </a:pPr>
            <a:r>
              <a:rPr lang="fr-FR" sz="2800" kern="0" dirty="0" smtClean="0"/>
              <a:t>Le </a:t>
            </a:r>
            <a:r>
              <a:rPr lang="fr-FR" sz="2800" kern="0" dirty="0"/>
              <a:t>socle commun, souvent formalisé à travers </a:t>
            </a:r>
            <a:r>
              <a:rPr lang="fr-FR" sz="2800" b="1" kern="0" dirty="0"/>
              <a:t>une vision produit, des objectifs commerciaux ou </a:t>
            </a:r>
            <a:r>
              <a:rPr lang="fr-FR" sz="2800" b="1" kern="0" dirty="0">
                <a:solidFill>
                  <a:srgbClr val="0070C0"/>
                </a:solidFill>
              </a:rPr>
              <a:t>une feuille de route high-</a:t>
            </a:r>
            <a:r>
              <a:rPr lang="fr-FR" sz="2800" b="1" kern="0" dirty="0" err="1">
                <a:solidFill>
                  <a:srgbClr val="0070C0"/>
                </a:solidFill>
              </a:rPr>
              <a:t>level</a:t>
            </a:r>
            <a:r>
              <a:rPr lang="fr-FR" sz="2800" kern="0" dirty="0"/>
              <a:t>, garantit que les ajustements tactiques de périmètre restent alignés avec les ambitions stratégiques de l'organisation, créant ainsi un équilibre entre adaptabilité opérationnelle et stabilité directionnelle.</a:t>
            </a:r>
          </a:p>
        </p:txBody>
      </p:sp>
      <p:sp>
        <p:nvSpPr>
          <p:cNvPr id="4" name="Espace réservé du numéro de diapositive 2">
            <a:extLst>
              <a:ext uri="{FF2B5EF4-FFF2-40B4-BE49-F238E27FC236}">
                <a16:creationId xmlns="" xmlns:a16="http://schemas.microsoft.com/office/drawing/2014/main" id="{E851B3F5-AC29-44B0-BD6A-CF77D88F5916}"/>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14</a:t>
            </a:fld>
            <a:endParaRPr lang="fr-FR" sz="1400">
              <a:solidFill>
                <a:schemeClr val="accent1">
                  <a:lumMod val="50000"/>
                </a:schemeClr>
              </a:solidFill>
            </a:endParaRPr>
          </a:p>
        </p:txBody>
      </p:sp>
      <p:sp>
        <p:nvSpPr>
          <p:cNvPr id="5" name="Rectangle 4">
            <a:extLst>
              <a:ext uri="{FF2B5EF4-FFF2-40B4-BE49-F238E27FC236}">
                <a16:creationId xmlns="" xmlns:a16="http://schemas.microsoft.com/office/drawing/2014/main" id="{A49B6305-DD28-4C4F-8B39-7FEC732FDF02}"/>
              </a:ext>
            </a:extLst>
          </p:cNvPr>
          <p:cNvSpPr/>
          <p:nvPr/>
        </p:nvSpPr>
        <p:spPr>
          <a:xfrm>
            <a:off x="484413" y="4401110"/>
            <a:ext cx="10929258" cy="1961755"/>
          </a:xfrm>
          <a:prstGeom prst="rect">
            <a:avLst/>
          </a:prstGeom>
        </p:spPr>
        <p:txBody>
          <a:bodyPr wrap="square">
            <a:spAutoFit/>
          </a:bodyPr>
          <a:lstStyle/>
          <a:p>
            <a:pPr algn="just">
              <a:lnSpc>
                <a:spcPct val="150000"/>
              </a:lnSpc>
            </a:pPr>
            <a:r>
              <a:rPr lang="fr-FR" sz="2800" b="1" u="sng" kern="0" dirty="0">
                <a:solidFill>
                  <a:srgbClr val="0070C0"/>
                </a:solidFill>
                <a:latin typeface="Inter"/>
              </a:rPr>
              <a:t>Une feuille de route high-</a:t>
            </a:r>
            <a:r>
              <a:rPr lang="fr-FR" sz="2800" b="1" u="sng" kern="0" dirty="0" err="1">
                <a:solidFill>
                  <a:srgbClr val="0070C0"/>
                </a:solidFill>
                <a:latin typeface="Inter"/>
              </a:rPr>
              <a:t>level</a:t>
            </a:r>
            <a:r>
              <a:rPr lang="fr-FR" sz="2800" b="1" u="sng" kern="0" dirty="0">
                <a:solidFill>
                  <a:srgbClr val="0070C0"/>
                </a:solidFill>
                <a:latin typeface="Inter"/>
              </a:rPr>
              <a:t> </a:t>
            </a:r>
            <a:r>
              <a:rPr lang="fr-FR" sz="2800" b="1" kern="0" dirty="0">
                <a:solidFill>
                  <a:srgbClr val="0070C0"/>
                </a:solidFill>
                <a:latin typeface="Inter"/>
              </a:rPr>
              <a:t>combine vision stratégique, priorisation rigoureuse et flexibilité agile pour maximiser la valeur des projets.</a:t>
            </a:r>
            <a:endParaRPr lang="fr-FR" sz="2800" b="1" kern="0" dirty="0">
              <a:solidFill>
                <a:srgbClr val="0070C0"/>
              </a:solidFill>
            </a:endParaRPr>
          </a:p>
        </p:txBody>
      </p:sp>
    </p:spTree>
    <p:extLst>
      <p:ext uri="{BB962C8B-B14F-4D97-AF65-F5344CB8AC3E}">
        <p14:creationId xmlns:p14="http://schemas.microsoft.com/office/powerpoint/2010/main" val="236478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CAD7A76-6EFA-47EB-9A4E-590EA062588D}"/>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 xmlns:a16="http://schemas.microsoft.com/office/drawing/2014/main" id="{04AE29E1-AD2F-4BE7-B85C-9B59AC848CC5}"/>
              </a:ext>
            </a:extLst>
          </p:cNvPr>
          <p:cNvSpPr txBox="1"/>
          <p:nvPr/>
        </p:nvSpPr>
        <p:spPr>
          <a:xfrm>
            <a:off x="4898421" y="2203904"/>
            <a:ext cx="2603047" cy="1569660"/>
          </a:xfrm>
          <a:prstGeom prst="rect">
            <a:avLst/>
          </a:prstGeom>
          <a:noFill/>
        </p:spPr>
        <p:txBody>
          <a:bodyPr wrap="square" rtlCol="0">
            <a:spAutoFit/>
          </a:bodyPr>
          <a:lstStyle/>
          <a:p>
            <a:pPr algn="ctr"/>
            <a:r>
              <a:rPr lang="fr-FR" sz="3200" b="1" dirty="0">
                <a:solidFill>
                  <a:srgbClr val="0070C0"/>
                </a:solidFill>
              </a:rPr>
              <a:t>Synergie </a:t>
            </a:r>
          </a:p>
          <a:p>
            <a:pPr algn="ctr"/>
            <a:r>
              <a:rPr lang="fr-FR" sz="3200" b="1" dirty="0"/>
              <a:t>entre Agilité et Stratégie ?</a:t>
            </a:r>
          </a:p>
        </p:txBody>
      </p:sp>
      <p:cxnSp>
        <p:nvCxnSpPr>
          <p:cNvPr id="11" name="Connecteur droit avec flèche 10">
            <a:extLst>
              <a:ext uri="{FF2B5EF4-FFF2-40B4-BE49-F238E27FC236}">
                <a16:creationId xmlns="" xmlns:a16="http://schemas.microsoft.com/office/drawing/2014/main" id="{BDF19B76-F1E3-4DEC-926C-951BB3718E77}"/>
              </a:ext>
            </a:extLst>
          </p:cNvPr>
          <p:cNvCxnSpPr/>
          <p:nvPr/>
        </p:nvCxnSpPr>
        <p:spPr>
          <a:xfrm flipH="1" flipV="1">
            <a:off x="3589870" y="1490134"/>
            <a:ext cx="1206953" cy="8974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 xmlns:a16="http://schemas.microsoft.com/office/drawing/2014/main" id="{8E306411-B47F-42E9-880C-28A0B125802D}"/>
              </a:ext>
            </a:extLst>
          </p:cNvPr>
          <p:cNvCxnSpPr>
            <a:cxnSpLocks/>
          </p:cNvCxnSpPr>
          <p:nvPr/>
        </p:nvCxnSpPr>
        <p:spPr>
          <a:xfrm flipH="1">
            <a:off x="3563949" y="3773564"/>
            <a:ext cx="1208083" cy="9159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 xmlns:a16="http://schemas.microsoft.com/office/drawing/2014/main" id="{2C3F5F0F-48F1-4D98-B35D-1E7A48463611}"/>
              </a:ext>
            </a:extLst>
          </p:cNvPr>
          <p:cNvCxnSpPr>
            <a:cxnSpLocks/>
          </p:cNvCxnSpPr>
          <p:nvPr/>
        </p:nvCxnSpPr>
        <p:spPr>
          <a:xfrm>
            <a:off x="6185355" y="4163300"/>
            <a:ext cx="0" cy="9939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 xmlns:a16="http://schemas.microsoft.com/office/drawing/2014/main" id="{F8DE074A-2804-476C-9018-86DC6414C9C7}"/>
              </a:ext>
            </a:extLst>
          </p:cNvPr>
          <p:cNvCxnSpPr>
            <a:cxnSpLocks/>
          </p:cNvCxnSpPr>
          <p:nvPr/>
        </p:nvCxnSpPr>
        <p:spPr>
          <a:xfrm flipV="1">
            <a:off x="7675488" y="1323145"/>
            <a:ext cx="1197580" cy="10983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 xmlns:a16="http://schemas.microsoft.com/office/drawing/2014/main" id="{F5E366C3-8AB6-45CA-9A4E-388B3CBD2BF1}"/>
              </a:ext>
            </a:extLst>
          </p:cNvPr>
          <p:cNvCxnSpPr>
            <a:cxnSpLocks/>
          </p:cNvCxnSpPr>
          <p:nvPr/>
        </p:nvCxnSpPr>
        <p:spPr>
          <a:xfrm>
            <a:off x="7732335" y="3539067"/>
            <a:ext cx="1165227" cy="9054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5628C34D-F9EF-4C31-ADD0-D91117FBE41E}"/>
              </a:ext>
            </a:extLst>
          </p:cNvPr>
          <p:cNvSpPr/>
          <p:nvPr/>
        </p:nvSpPr>
        <p:spPr>
          <a:xfrm>
            <a:off x="607904" y="582193"/>
            <a:ext cx="2859729" cy="1815882"/>
          </a:xfrm>
          <a:prstGeom prst="rect">
            <a:avLst/>
          </a:prstGeom>
        </p:spPr>
        <p:txBody>
          <a:bodyPr wrap="square">
            <a:spAutoFit/>
          </a:bodyPr>
          <a:lstStyle/>
          <a:p>
            <a:pPr algn="ctr"/>
            <a:r>
              <a:rPr lang="fr-FR" sz="2800" b="1" kern="0" dirty="0"/>
              <a:t>1. </a:t>
            </a:r>
            <a:r>
              <a:rPr lang="fr-FR" sz="2800" kern="0" dirty="0"/>
              <a:t>L'Agilité comme </a:t>
            </a:r>
            <a:r>
              <a:rPr lang="fr-FR" sz="2800" b="1" kern="0" dirty="0"/>
              <a:t>Moyen</a:t>
            </a:r>
            <a:r>
              <a:rPr lang="fr-FR" sz="2800" kern="0" dirty="0"/>
              <a:t> de Mettre en Œuvre la Stratégie</a:t>
            </a:r>
            <a:endParaRPr lang="fr-FR" sz="2800" dirty="0"/>
          </a:p>
        </p:txBody>
      </p:sp>
      <p:sp>
        <p:nvSpPr>
          <p:cNvPr id="25" name="Rectangle 24">
            <a:extLst>
              <a:ext uri="{FF2B5EF4-FFF2-40B4-BE49-F238E27FC236}">
                <a16:creationId xmlns="" xmlns:a16="http://schemas.microsoft.com/office/drawing/2014/main" id="{AE2115DB-8CA9-4192-8F19-D4011561E2C0}"/>
              </a:ext>
            </a:extLst>
          </p:cNvPr>
          <p:cNvSpPr/>
          <p:nvPr/>
        </p:nvSpPr>
        <p:spPr>
          <a:xfrm>
            <a:off x="639434" y="3943380"/>
            <a:ext cx="2859729" cy="1384995"/>
          </a:xfrm>
          <a:prstGeom prst="rect">
            <a:avLst/>
          </a:prstGeom>
        </p:spPr>
        <p:txBody>
          <a:bodyPr wrap="square">
            <a:spAutoFit/>
          </a:bodyPr>
          <a:lstStyle/>
          <a:p>
            <a:pPr algn="ctr"/>
            <a:r>
              <a:rPr lang="fr-FR" sz="2800" b="1" kern="0" dirty="0"/>
              <a:t>2. </a:t>
            </a:r>
            <a:r>
              <a:rPr lang="fr-FR" sz="2800" kern="0" dirty="0"/>
              <a:t>La Stratégie comme </a:t>
            </a:r>
            <a:r>
              <a:rPr lang="fr-FR" sz="2800" b="1" kern="0" dirty="0"/>
              <a:t>Guide</a:t>
            </a:r>
            <a:r>
              <a:rPr lang="fr-FR" sz="2800" kern="0" dirty="0"/>
              <a:t> pour l'Agilité</a:t>
            </a:r>
          </a:p>
        </p:txBody>
      </p:sp>
      <p:sp>
        <p:nvSpPr>
          <p:cNvPr id="26" name="Rectangle 25">
            <a:extLst>
              <a:ext uri="{FF2B5EF4-FFF2-40B4-BE49-F238E27FC236}">
                <a16:creationId xmlns="" xmlns:a16="http://schemas.microsoft.com/office/drawing/2014/main" id="{F1751C5D-B62B-4C0E-9FB0-ABEE8213FE33}"/>
              </a:ext>
            </a:extLst>
          </p:cNvPr>
          <p:cNvSpPr/>
          <p:nvPr/>
        </p:nvSpPr>
        <p:spPr>
          <a:xfrm>
            <a:off x="4761686" y="5274231"/>
            <a:ext cx="2859729" cy="954107"/>
          </a:xfrm>
          <a:prstGeom prst="rect">
            <a:avLst/>
          </a:prstGeom>
        </p:spPr>
        <p:txBody>
          <a:bodyPr wrap="square">
            <a:spAutoFit/>
          </a:bodyPr>
          <a:lstStyle/>
          <a:p>
            <a:pPr algn="ctr"/>
            <a:r>
              <a:rPr lang="fr-FR" sz="2800" b="1" kern="0" dirty="0"/>
              <a:t>5. </a:t>
            </a:r>
            <a:r>
              <a:rPr lang="fr-FR" sz="2800" kern="0" dirty="0"/>
              <a:t>Création de </a:t>
            </a:r>
            <a:r>
              <a:rPr lang="fr-FR" sz="2800" b="1" kern="0" dirty="0"/>
              <a:t>Valeur</a:t>
            </a:r>
            <a:r>
              <a:rPr lang="fr-FR" sz="2800" kern="0" dirty="0"/>
              <a:t> Continue</a:t>
            </a:r>
          </a:p>
        </p:txBody>
      </p:sp>
      <p:sp>
        <p:nvSpPr>
          <p:cNvPr id="27" name="Rectangle 26">
            <a:extLst>
              <a:ext uri="{FF2B5EF4-FFF2-40B4-BE49-F238E27FC236}">
                <a16:creationId xmlns="" xmlns:a16="http://schemas.microsoft.com/office/drawing/2014/main" id="{8F2CEFF6-9FBC-40B1-BF67-9524663419EC}"/>
              </a:ext>
            </a:extLst>
          </p:cNvPr>
          <p:cNvSpPr/>
          <p:nvPr/>
        </p:nvSpPr>
        <p:spPr>
          <a:xfrm>
            <a:off x="8913472" y="4311642"/>
            <a:ext cx="2859729" cy="954107"/>
          </a:xfrm>
          <a:prstGeom prst="rect">
            <a:avLst/>
          </a:prstGeom>
        </p:spPr>
        <p:txBody>
          <a:bodyPr wrap="square">
            <a:spAutoFit/>
          </a:bodyPr>
          <a:lstStyle/>
          <a:p>
            <a:pPr algn="ctr"/>
            <a:r>
              <a:rPr lang="fr-FR" sz="2800" b="1" kern="0" dirty="0"/>
              <a:t>4. Adaptation</a:t>
            </a:r>
            <a:r>
              <a:rPr lang="fr-FR" sz="2800" kern="0" dirty="0"/>
              <a:t> aux Changements</a:t>
            </a:r>
          </a:p>
        </p:txBody>
      </p:sp>
      <p:sp>
        <p:nvSpPr>
          <p:cNvPr id="28" name="Rectangle 27">
            <a:extLst>
              <a:ext uri="{FF2B5EF4-FFF2-40B4-BE49-F238E27FC236}">
                <a16:creationId xmlns="" xmlns:a16="http://schemas.microsoft.com/office/drawing/2014/main" id="{E3D3C3EA-F32B-4741-B72E-F15A921DB643}"/>
              </a:ext>
            </a:extLst>
          </p:cNvPr>
          <p:cNvSpPr/>
          <p:nvPr/>
        </p:nvSpPr>
        <p:spPr>
          <a:xfrm>
            <a:off x="8989409" y="556327"/>
            <a:ext cx="2859729" cy="1815882"/>
          </a:xfrm>
          <a:prstGeom prst="rect">
            <a:avLst/>
          </a:prstGeom>
        </p:spPr>
        <p:txBody>
          <a:bodyPr wrap="square">
            <a:spAutoFit/>
          </a:bodyPr>
          <a:lstStyle/>
          <a:p>
            <a:pPr algn="ctr"/>
            <a:r>
              <a:rPr lang="fr-FR" sz="2800" b="1" kern="0" dirty="0"/>
              <a:t>3. Alignement</a:t>
            </a:r>
            <a:r>
              <a:rPr lang="fr-FR" sz="2800" kern="0" dirty="0"/>
              <a:t> entre Vision Stratégique et Exécution Agile</a:t>
            </a:r>
          </a:p>
        </p:txBody>
      </p:sp>
      <p:sp>
        <p:nvSpPr>
          <p:cNvPr id="30" name="Rectangle : coins arrondis 29">
            <a:extLst>
              <a:ext uri="{FF2B5EF4-FFF2-40B4-BE49-F238E27FC236}">
                <a16:creationId xmlns="" xmlns:a16="http://schemas.microsoft.com/office/drawing/2014/main" id="{186EA7C1-03CD-4280-A595-DF2991000011}"/>
              </a:ext>
            </a:extLst>
          </p:cNvPr>
          <p:cNvSpPr/>
          <p:nvPr/>
        </p:nvSpPr>
        <p:spPr>
          <a:xfrm>
            <a:off x="4881488" y="2047850"/>
            <a:ext cx="2677659" cy="20138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329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CAD7A76-6EFA-47EB-9A4E-590EA062588D}"/>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 xmlns:a16="http://schemas.microsoft.com/office/drawing/2014/main" id="{04AE29E1-AD2F-4BE7-B85C-9B59AC848CC5}"/>
              </a:ext>
            </a:extLst>
          </p:cNvPr>
          <p:cNvSpPr txBox="1"/>
          <p:nvPr/>
        </p:nvSpPr>
        <p:spPr>
          <a:xfrm>
            <a:off x="540765" y="1309147"/>
            <a:ext cx="11085177" cy="5262979"/>
          </a:xfrm>
          <a:prstGeom prst="rect">
            <a:avLst/>
          </a:prstGeom>
          <a:noFill/>
        </p:spPr>
        <p:txBody>
          <a:bodyPr wrap="square" rtlCol="0">
            <a:spAutoFit/>
          </a:bodyPr>
          <a:lstStyle/>
          <a:p>
            <a:pPr>
              <a:lnSpc>
                <a:spcPct val="150000"/>
              </a:lnSpc>
            </a:pPr>
            <a:r>
              <a:rPr lang="fr-FR" sz="2800" b="1" kern="0" dirty="0"/>
              <a:t>Stratégie sans agilité</a:t>
            </a:r>
            <a:r>
              <a:rPr lang="fr-FR" sz="2800" kern="0" dirty="0"/>
              <a:t> : Risque de rigidité et d'incapacité à s'adapter aux changements.</a:t>
            </a:r>
          </a:p>
          <a:p>
            <a:pPr>
              <a:lnSpc>
                <a:spcPct val="150000"/>
              </a:lnSpc>
            </a:pPr>
            <a:endParaRPr lang="fr-FR" sz="1400" kern="0" dirty="0"/>
          </a:p>
          <a:p>
            <a:pPr>
              <a:lnSpc>
                <a:spcPct val="150000"/>
              </a:lnSpc>
            </a:pPr>
            <a:r>
              <a:rPr lang="fr-FR" sz="2800" b="1" kern="0" dirty="0"/>
              <a:t>Agilité sans stratégie</a:t>
            </a:r>
            <a:r>
              <a:rPr lang="fr-FR" sz="2800" kern="0" dirty="0"/>
              <a:t> : Risque de dispersion et d'actions non alignées avec les objectifs à long terme.</a:t>
            </a:r>
          </a:p>
          <a:p>
            <a:pPr>
              <a:lnSpc>
                <a:spcPct val="150000"/>
              </a:lnSpc>
            </a:pPr>
            <a:endParaRPr lang="fr-FR" sz="1400" kern="0" dirty="0"/>
          </a:p>
          <a:p>
            <a:pPr>
              <a:lnSpc>
                <a:spcPct val="150000"/>
              </a:lnSpc>
            </a:pPr>
            <a:r>
              <a:rPr lang="fr-FR" sz="2800" kern="0" dirty="0"/>
              <a:t>Ensemble, elles forment un </a:t>
            </a:r>
            <a:r>
              <a:rPr lang="fr-FR" sz="2800" b="1" kern="0" dirty="0"/>
              <a:t>duo gagnant</a:t>
            </a:r>
            <a:r>
              <a:rPr lang="fr-FR" sz="2800" kern="0" dirty="0"/>
              <a:t> : la stratégie donne la direction, et l'agilité permet de naviguer efficacement vers cette direction </a:t>
            </a:r>
            <a:r>
              <a:rPr lang="fr-FR" sz="2800" b="1" kern="0" dirty="0"/>
              <a:t>malgré les obstacles</a:t>
            </a:r>
            <a:r>
              <a:rPr lang="fr-FR" sz="2800" kern="0" dirty="0"/>
              <a:t>.</a:t>
            </a:r>
          </a:p>
        </p:txBody>
      </p:sp>
      <p:sp>
        <p:nvSpPr>
          <p:cNvPr id="2" name="Rectangle 1">
            <a:extLst>
              <a:ext uri="{FF2B5EF4-FFF2-40B4-BE49-F238E27FC236}">
                <a16:creationId xmlns="" xmlns:a16="http://schemas.microsoft.com/office/drawing/2014/main" id="{104AAD43-D777-473F-A793-E77047D5A220}"/>
              </a:ext>
            </a:extLst>
          </p:cNvPr>
          <p:cNvSpPr/>
          <p:nvPr/>
        </p:nvSpPr>
        <p:spPr>
          <a:xfrm>
            <a:off x="540766" y="502315"/>
            <a:ext cx="4398961" cy="584775"/>
          </a:xfrm>
          <a:prstGeom prst="rect">
            <a:avLst/>
          </a:prstGeom>
        </p:spPr>
        <p:txBody>
          <a:bodyPr wrap="none">
            <a:spAutoFit/>
          </a:bodyPr>
          <a:lstStyle/>
          <a:p>
            <a:r>
              <a:rPr lang="fr-FR" sz="3200" b="1" kern="0" dirty="0">
                <a:solidFill>
                  <a:srgbClr val="0070C0"/>
                </a:solidFill>
              </a:rPr>
              <a:t>Synergie entre les Deux :</a:t>
            </a:r>
          </a:p>
        </p:txBody>
      </p:sp>
    </p:spTree>
    <p:extLst>
      <p:ext uri="{BB962C8B-B14F-4D97-AF65-F5344CB8AC3E}">
        <p14:creationId xmlns:p14="http://schemas.microsoft.com/office/powerpoint/2010/main" val="187296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2">
            <a:extLst>
              <a:ext uri="{FF2B5EF4-FFF2-40B4-BE49-F238E27FC236}">
                <a16:creationId xmlns="" xmlns:a16="http://schemas.microsoft.com/office/drawing/2014/main" id="{E1AEDF05-A1D1-456E-A914-E1A61EE7F13C}"/>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17</a:t>
            </a:fld>
            <a:endParaRPr lang="fr-FR" sz="1400">
              <a:solidFill>
                <a:schemeClr val="accent1">
                  <a:lumMod val="50000"/>
                </a:schemeClr>
              </a:solidFill>
            </a:endParaRPr>
          </a:p>
        </p:txBody>
      </p:sp>
      <p:sp>
        <p:nvSpPr>
          <p:cNvPr id="9" name="ZoneTexte 8"/>
          <p:cNvSpPr txBox="1"/>
          <p:nvPr/>
        </p:nvSpPr>
        <p:spPr>
          <a:xfrm>
            <a:off x="2202984" y="1604681"/>
            <a:ext cx="2336089" cy="461665"/>
          </a:xfrm>
          <a:prstGeom prst="rect">
            <a:avLst/>
          </a:prstGeom>
          <a:noFill/>
        </p:spPr>
        <p:txBody>
          <a:bodyPr wrap="none" rtlCol="0">
            <a:spAutoFit/>
          </a:bodyPr>
          <a:lstStyle/>
          <a:p>
            <a:r>
              <a:rPr lang="fr-FR" sz="2400" dirty="0"/>
              <a:t>1. Problématique</a:t>
            </a:r>
          </a:p>
        </p:txBody>
      </p:sp>
      <p:sp>
        <p:nvSpPr>
          <p:cNvPr id="10" name="ZoneTexte 9"/>
          <p:cNvSpPr txBox="1"/>
          <p:nvPr/>
        </p:nvSpPr>
        <p:spPr>
          <a:xfrm>
            <a:off x="2202984" y="2484148"/>
            <a:ext cx="3773982" cy="461665"/>
          </a:xfrm>
          <a:prstGeom prst="rect">
            <a:avLst/>
          </a:prstGeom>
          <a:noFill/>
        </p:spPr>
        <p:txBody>
          <a:bodyPr wrap="none" rtlCol="0">
            <a:spAutoFit/>
          </a:bodyPr>
          <a:lstStyle/>
          <a:p>
            <a:r>
              <a:rPr lang="fr-FR" sz="2400" dirty="0"/>
              <a:t>2. Synergie Agilité / </a:t>
            </a:r>
            <a:r>
              <a:rPr lang="fr-FR" sz="2400" dirty="0" smtClean="0"/>
              <a:t>Stratégie</a:t>
            </a:r>
            <a:endParaRPr lang="fr-FR" sz="2400" dirty="0"/>
          </a:p>
        </p:txBody>
      </p:sp>
      <p:sp>
        <p:nvSpPr>
          <p:cNvPr id="11" name="ZoneTexte 10"/>
          <p:cNvSpPr txBox="1"/>
          <p:nvPr/>
        </p:nvSpPr>
        <p:spPr>
          <a:xfrm>
            <a:off x="2202984" y="3363615"/>
            <a:ext cx="7875682" cy="646331"/>
          </a:xfrm>
          <a:prstGeom prst="rect">
            <a:avLst/>
          </a:prstGeom>
          <a:noFill/>
        </p:spPr>
        <p:txBody>
          <a:bodyPr wrap="none" rtlCol="0">
            <a:spAutoFit/>
          </a:bodyPr>
          <a:lstStyle/>
          <a:p>
            <a:r>
              <a:rPr lang="fr-FR" sz="3600" b="1" dirty="0">
                <a:solidFill>
                  <a:srgbClr val="0070C0"/>
                </a:solidFill>
              </a:rPr>
              <a:t>3. Le Modèle de l’Excellence Stratégique</a:t>
            </a:r>
          </a:p>
        </p:txBody>
      </p:sp>
      <p:sp>
        <p:nvSpPr>
          <p:cNvPr id="12" name="ZoneTexte 11"/>
          <p:cNvSpPr txBox="1"/>
          <p:nvPr/>
        </p:nvSpPr>
        <p:spPr>
          <a:xfrm>
            <a:off x="2202984" y="4427748"/>
            <a:ext cx="2813975" cy="461665"/>
          </a:xfrm>
          <a:prstGeom prst="rect">
            <a:avLst/>
          </a:prstGeom>
          <a:noFill/>
        </p:spPr>
        <p:txBody>
          <a:bodyPr wrap="none" rtlCol="0">
            <a:spAutoFit/>
          </a:bodyPr>
          <a:lstStyle/>
          <a:p>
            <a:r>
              <a:rPr lang="fr-FR" sz="2400" dirty="0"/>
              <a:t>4. </a:t>
            </a:r>
            <a:r>
              <a:rPr lang="fr-FR" sz="2400" dirty="0"/>
              <a:t>Recommandations</a:t>
            </a:r>
            <a:endParaRPr lang="fr-FR" sz="2400" dirty="0"/>
          </a:p>
        </p:txBody>
      </p:sp>
    </p:spTree>
    <p:extLst>
      <p:ext uri="{BB962C8B-B14F-4D97-AF65-F5344CB8AC3E}">
        <p14:creationId xmlns:p14="http://schemas.microsoft.com/office/powerpoint/2010/main" val="70104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CAD7A76-6EFA-47EB-9A4E-590EA062588D}"/>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 xmlns:a16="http://schemas.microsoft.com/office/drawing/2014/main" id="{04AE29E1-AD2F-4BE7-B85C-9B59AC848CC5}"/>
              </a:ext>
            </a:extLst>
          </p:cNvPr>
          <p:cNvSpPr txBox="1"/>
          <p:nvPr/>
        </p:nvSpPr>
        <p:spPr>
          <a:xfrm>
            <a:off x="553411" y="1004347"/>
            <a:ext cx="11085177" cy="4438459"/>
          </a:xfrm>
          <a:prstGeom prst="rect">
            <a:avLst/>
          </a:prstGeom>
          <a:noFill/>
        </p:spPr>
        <p:txBody>
          <a:bodyPr wrap="square" rtlCol="0">
            <a:spAutoFit/>
          </a:bodyPr>
          <a:lstStyle/>
          <a:p>
            <a:pPr algn="just">
              <a:lnSpc>
                <a:spcPct val="150000"/>
              </a:lnSpc>
            </a:pPr>
            <a:r>
              <a:rPr lang="fr-FR" sz="3600" b="1" kern="0" dirty="0"/>
              <a:t>Donc on a besoin d’une Stratégie pertinente et élaborée efficacement.</a:t>
            </a:r>
          </a:p>
          <a:p>
            <a:pPr algn="just">
              <a:lnSpc>
                <a:spcPct val="150000"/>
              </a:lnSpc>
            </a:pPr>
            <a:endParaRPr lang="fr-FR" sz="1200" b="1" kern="0" dirty="0"/>
          </a:p>
          <a:p>
            <a:pPr algn="just">
              <a:lnSpc>
                <a:spcPct val="150000"/>
              </a:lnSpc>
            </a:pPr>
            <a:r>
              <a:rPr lang="fr-FR" sz="3600" b="1" kern="0" dirty="0">
                <a:solidFill>
                  <a:srgbClr val="0070C0"/>
                </a:solidFill>
              </a:rPr>
              <a:t>Le modèle de l’excellence Stratégique permet de faciliter l’élaboration et le suivi efficace d’une Stratégie </a:t>
            </a:r>
            <a:r>
              <a:rPr lang="fr-FR" sz="3600" b="1" kern="0" dirty="0"/>
              <a:t>par l’anticipation des principaux Challenges Stratégiques.</a:t>
            </a:r>
            <a:endParaRPr lang="fr-FR" sz="3600" kern="0" dirty="0"/>
          </a:p>
        </p:txBody>
      </p:sp>
    </p:spTree>
    <p:extLst>
      <p:ext uri="{BB962C8B-B14F-4D97-AF65-F5344CB8AC3E}">
        <p14:creationId xmlns:p14="http://schemas.microsoft.com/office/powerpoint/2010/main" val="361969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88E7B4F-F43A-4BF2-B862-BF44F476EDB0}"/>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2">
            <a:extLst>
              <a:ext uri="{FF2B5EF4-FFF2-40B4-BE49-F238E27FC236}">
                <a16:creationId xmlns="" xmlns:a16="http://schemas.microsoft.com/office/drawing/2014/main" id="{04B664EF-0F7F-4CEA-AB81-0086F2D4BB76}"/>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19</a:t>
            </a:fld>
            <a:endParaRPr lang="fr-FR" sz="1400">
              <a:solidFill>
                <a:schemeClr val="accent1">
                  <a:lumMod val="50000"/>
                </a:schemeClr>
              </a:solidFill>
            </a:endParaRPr>
          </a:p>
        </p:txBody>
      </p:sp>
      <p:pic>
        <p:nvPicPr>
          <p:cNvPr id="5" name="Image 4">
            <a:extLst>
              <a:ext uri="{FF2B5EF4-FFF2-40B4-BE49-F238E27FC236}">
                <a16:creationId xmlns="" xmlns:a16="http://schemas.microsoft.com/office/drawing/2014/main" id="{C9EED883-0561-4ABB-AB0B-41AF0D96011E}"/>
              </a:ext>
            </a:extLst>
          </p:cNvPr>
          <p:cNvPicPr>
            <a:picLocks noChangeAspect="1"/>
          </p:cNvPicPr>
          <p:nvPr/>
        </p:nvPicPr>
        <p:blipFill>
          <a:blip r:embed="rId2"/>
          <a:stretch>
            <a:fillRect/>
          </a:stretch>
        </p:blipFill>
        <p:spPr>
          <a:xfrm>
            <a:off x="1338262" y="321734"/>
            <a:ext cx="9515475" cy="6362170"/>
          </a:xfrm>
          <a:prstGeom prst="rect">
            <a:avLst/>
          </a:prstGeom>
        </p:spPr>
      </p:pic>
    </p:spTree>
    <p:extLst>
      <p:ext uri="{BB962C8B-B14F-4D97-AF65-F5344CB8AC3E}">
        <p14:creationId xmlns:p14="http://schemas.microsoft.com/office/powerpoint/2010/main" val="405057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7DBB0F2-412F-4E60-BD47-A762A97ECB33}"/>
              </a:ext>
            </a:extLst>
          </p:cNvPr>
          <p:cNvSpPr/>
          <p:nvPr/>
        </p:nvSpPr>
        <p:spPr>
          <a:xfrm>
            <a:off x="130627" y="163285"/>
            <a:ext cx="11957655"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966584" y="824754"/>
            <a:ext cx="1669048" cy="707886"/>
          </a:xfrm>
          <a:prstGeom prst="rect">
            <a:avLst/>
          </a:prstGeom>
          <a:noFill/>
        </p:spPr>
        <p:txBody>
          <a:bodyPr wrap="none" rtlCol="0">
            <a:spAutoFit/>
          </a:bodyPr>
          <a:lstStyle/>
          <a:p>
            <a:pPr algn="ctr"/>
            <a:r>
              <a:rPr lang="fr-FR" sz="4000" b="1" dirty="0"/>
              <a:t>P L A N</a:t>
            </a:r>
          </a:p>
        </p:txBody>
      </p:sp>
      <p:sp>
        <p:nvSpPr>
          <p:cNvPr id="4" name="ZoneTexte 3"/>
          <p:cNvSpPr txBox="1"/>
          <p:nvPr/>
        </p:nvSpPr>
        <p:spPr>
          <a:xfrm>
            <a:off x="2563906" y="2194109"/>
            <a:ext cx="3123804" cy="584775"/>
          </a:xfrm>
          <a:prstGeom prst="rect">
            <a:avLst/>
          </a:prstGeom>
          <a:noFill/>
        </p:spPr>
        <p:txBody>
          <a:bodyPr wrap="none" rtlCol="0">
            <a:spAutoFit/>
          </a:bodyPr>
          <a:lstStyle/>
          <a:p>
            <a:r>
              <a:rPr lang="fr-FR" sz="3200" b="1" dirty="0"/>
              <a:t>1. Problématique</a:t>
            </a:r>
          </a:p>
        </p:txBody>
      </p:sp>
      <p:sp>
        <p:nvSpPr>
          <p:cNvPr id="5" name="ZoneTexte 4"/>
          <p:cNvSpPr txBox="1"/>
          <p:nvPr/>
        </p:nvSpPr>
        <p:spPr>
          <a:xfrm>
            <a:off x="2563906" y="3106672"/>
            <a:ext cx="5109284" cy="584775"/>
          </a:xfrm>
          <a:prstGeom prst="rect">
            <a:avLst/>
          </a:prstGeom>
          <a:noFill/>
        </p:spPr>
        <p:txBody>
          <a:bodyPr wrap="none" rtlCol="0">
            <a:spAutoFit/>
          </a:bodyPr>
          <a:lstStyle/>
          <a:p>
            <a:r>
              <a:rPr lang="fr-FR" sz="3200" b="1" dirty="0"/>
              <a:t>2. Synergie Agilité / </a:t>
            </a:r>
            <a:r>
              <a:rPr lang="fr-FR" sz="3200" b="1" dirty="0" smtClean="0"/>
              <a:t>Stratégie</a:t>
            </a:r>
            <a:endParaRPr lang="fr-FR" sz="3200" b="1" dirty="0"/>
          </a:p>
        </p:txBody>
      </p:sp>
      <p:sp>
        <p:nvSpPr>
          <p:cNvPr id="6" name="ZoneTexte 5"/>
          <p:cNvSpPr txBox="1"/>
          <p:nvPr/>
        </p:nvSpPr>
        <p:spPr>
          <a:xfrm>
            <a:off x="2563906" y="3977242"/>
            <a:ext cx="7016664" cy="584775"/>
          </a:xfrm>
          <a:prstGeom prst="rect">
            <a:avLst/>
          </a:prstGeom>
          <a:noFill/>
        </p:spPr>
        <p:txBody>
          <a:bodyPr wrap="none" rtlCol="0">
            <a:spAutoFit/>
          </a:bodyPr>
          <a:lstStyle/>
          <a:p>
            <a:r>
              <a:rPr lang="fr-FR" sz="3200" b="1" dirty="0"/>
              <a:t>3. Le Modèle de l’Excellence Stratégique</a:t>
            </a:r>
          </a:p>
        </p:txBody>
      </p:sp>
      <p:sp>
        <p:nvSpPr>
          <p:cNvPr id="7" name="ZoneTexte 6"/>
          <p:cNvSpPr txBox="1"/>
          <p:nvPr/>
        </p:nvSpPr>
        <p:spPr>
          <a:xfrm>
            <a:off x="2563906" y="4847811"/>
            <a:ext cx="3771610" cy="584775"/>
          </a:xfrm>
          <a:prstGeom prst="rect">
            <a:avLst/>
          </a:prstGeom>
          <a:noFill/>
        </p:spPr>
        <p:txBody>
          <a:bodyPr wrap="none" rtlCol="0">
            <a:spAutoFit/>
          </a:bodyPr>
          <a:lstStyle/>
          <a:p>
            <a:r>
              <a:rPr lang="fr-FR" sz="3200" b="1" dirty="0"/>
              <a:t>4. </a:t>
            </a:r>
            <a:r>
              <a:rPr lang="fr-FR" sz="3200" b="1" dirty="0" smtClean="0"/>
              <a:t>Recommandations</a:t>
            </a:r>
            <a:endParaRPr lang="fr-FR" sz="3200" b="1" dirty="0"/>
          </a:p>
        </p:txBody>
      </p:sp>
    </p:spTree>
    <p:extLst>
      <p:ext uri="{BB962C8B-B14F-4D97-AF65-F5344CB8AC3E}">
        <p14:creationId xmlns:p14="http://schemas.microsoft.com/office/powerpoint/2010/main" val="235358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A203D29-B481-456E-93DA-177930CA5EB7}"/>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2">
            <a:extLst>
              <a:ext uri="{FF2B5EF4-FFF2-40B4-BE49-F238E27FC236}">
                <a16:creationId xmlns="" xmlns:a16="http://schemas.microsoft.com/office/drawing/2014/main" id="{7EA9300B-E4C6-40A7-8C0C-7E1FA7F81971}"/>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20</a:t>
            </a:fld>
            <a:endParaRPr lang="fr-FR" sz="1400">
              <a:solidFill>
                <a:schemeClr val="accent1">
                  <a:lumMod val="50000"/>
                </a:schemeClr>
              </a:solidFill>
            </a:endParaRPr>
          </a:p>
        </p:txBody>
      </p:sp>
      <p:sp>
        <p:nvSpPr>
          <p:cNvPr id="2" name="Rectangle 1">
            <a:extLst>
              <a:ext uri="{FF2B5EF4-FFF2-40B4-BE49-F238E27FC236}">
                <a16:creationId xmlns="" xmlns:a16="http://schemas.microsoft.com/office/drawing/2014/main" id="{234CA272-A0CF-4B70-A293-41A8A3EE8B09}"/>
              </a:ext>
            </a:extLst>
          </p:cNvPr>
          <p:cNvSpPr/>
          <p:nvPr/>
        </p:nvSpPr>
        <p:spPr>
          <a:xfrm>
            <a:off x="440267" y="1539833"/>
            <a:ext cx="11159066" cy="2239844"/>
          </a:xfrm>
          <a:prstGeom prst="rect">
            <a:avLst/>
          </a:prstGeom>
        </p:spPr>
        <p:txBody>
          <a:bodyPr wrap="square">
            <a:spAutoFit/>
          </a:bodyPr>
          <a:lstStyle/>
          <a:p>
            <a:pPr algn="just">
              <a:lnSpc>
                <a:spcPct val="150000"/>
              </a:lnSpc>
            </a:pPr>
            <a:r>
              <a:rPr lang="fr-FR" sz="2400" b="1" kern="0" dirty="0">
                <a:solidFill>
                  <a:srgbClr val="404040"/>
                </a:solidFill>
                <a:latin typeface="Arial" panose="020B0604020202020204" pitchFamily="34" charset="0"/>
                <a:cs typeface="Arial" panose="020B0604020202020204" pitchFamily="34" charset="0"/>
              </a:rPr>
              <a:t>L’Absence de Vision Claire </a:t>
            </a:r>
            <a:r>
              <a:rPr lang="fr-FR" sz="2400" kern="0" dirty="0">
                <a:solidFill>
                  <a:srgbClr val="404040"/>
                </a:solidFill>
                <a:latin typeface="Arial" panose="020B0604020202020204" pitchFamily="34" charset="0"/>
                <a:cs typeface="Arial" panose="020B0604020202020204" pitchFamily="34" charset="0"/>
              </a:rPr>
              <a:t>: Une stratégie floue ou contradictoire entraîne des actions désordonnées.</a:t>
            </a:r>
          </a:p>
          <a:p>
            <a:pPr algn="just">
              <a:lnSpc>
                <a:spcPct val="150000"/>
              </a:lnSpc>
            </a:pPr>
            <a:r>
              <a:rPr lang="fr-FR" sz="2400" i="1" kern="0" dirty="0">
                <a:solidFill>
                  <a:srgbClr val="404040"/>
                </a:solidFill>
                <a:latin typeface="Arial" panose="020B0604020202020204" pitchFamily="34" charset="0"/>
                <a:cs typeface="Arial" panose="020B0604020202020204" pitchFamily="34" charset="0"/>
              </a:rPr>
              <a:t>(Étude </a:t>
            </a:r>
            <a:r>
              <a:rPr lang="fr-FR" sz="2400" b="1" i="1" kern="0" dirty="0">
                <a:solidFill>
                  <a:srgbClr val="C00000"/>
                </a:solidFill>
                <a:latin typeface="Arial" panose="020B0604020202020204" pitchFamily="34" charset="0"/>
                <a:cs typeface="Arial" panose="020B0604020202020204" pitchFamily="34" charset="0"/>
              </a:rPr>
              <a:t>McKinsey</a:t>
            </a:r>
            <a:r>
              <a:rPr lang="fr-FR" sz="2400" i="1" kern="0" dirty="0">
                <a:solidFill>
                  <a:srgbClr val="404040"/>
                </a:solidFill>
                <a:latin typeface="Arial" panose="020B0604020202020204" pitchFamily="34" charset="0"/>
                <a:cs typeface="Arial" panose="020B0604020202020204" pitchFamily="34" charset="0"/>
              </a:rPr>
              <a:t>  - </a:t>
            </a:r>
            <a:r>
              <a:rPr lang="fr-FR" sz="2400" b="1" i="1" kern="0" dirty="0">
                <a:solidFill>
                  <a:srgbClr val="C00000"/>
                </a:solidFill>
                <a:latin typeface="Arial" panose="020B0604020202020204" pitchFamily="34" charset="0"/>
                <a:cs typeface="Arial" panose="020B0604020202020204" pitchFamily="34" charset="0"/>
              </a:rPr>
              <a:t>2018</a:t>
            </a:r>
            <a:r>
              <a:rPr lang="fr-FR" sz="2400" i="1" kern="0" dirty="0">
                <a:solidFill>
                  <a:srgbClr val="404040"/>
                </a:solidFill>
                <a:latin typeface="Arial" panose="020B0604020202020204" pitchFamily="34" charset="0"/>
                <a:cs typeface="Arial" panose="020B0604020202020204" pitchFamily="34" charset="0"/>
              </a:rPr>
              <a:t> : </a:t>
            </a:r>
            <a:r>
              <a:rPr lang="fr-FR" sz="2400" b="1" i="1" kern="0" dirty="0">
                <a:solidFill>
                  <a:srgbClr val="404040"/>
                </a:solidFill>
                <a:highlight>
                  <a:srgbClr val="FFFF00"/>
                </a:highlight>
                <a:latin typeface="Arial" panose="020B0604020202020204" pitchFamily="34" charset="0"/>
                <a:cs typeface="Arial" panose="020B0604020202020204" pitchFamily="34" charset="0"/>
              </a:rPr>
              <a:t>70%</a:t>
            </a:r>
            <a:r>
              <a:rPr lang="fr-FR" sz="2400" i="1" kern="0" dirty="0">
                <a:solidFill>
                  <a:srgbClr val="404040"/>
                </a:solidFill>
                <a:latin typeface="Arial" panose="020B0604020202020204" pitchFamily="34" charset="0"/>
                <a:cs typeface="Arial" panose="020B0604020202020204" pitchFamily="34" charset="0"/>
              </a:rPr>
              <a:t> des échecs stratégiques viennent d’objectifs mal définis.).</a:t>
            </a:r>
          </a:p>
        </p:txBody>
      </p:sp>
      <p:sp>
        <p:nvSpPr>
          <p:cNvPr id="5" name="Rectangle 4">
            <a:extLst>
              <a:ext uri="{FF2B5EF4-FFF2-40B4-BE49-F238E27FC236}">
                <a16:creationId xmlns="" xmlns:a16="http://schemas.microsoft.com/office/drawing/2014/main" id="{C2236F40-79ED-4FF1-B999-58020949103B}"/>
              </a:ext>
            </a:extLst>
          </p:cNvPr>
          <p:cNvSpPr/>
          <p:nvPr/>
        </p:nvSpPr>
        <p:spPr>
          <a:xfrm>
            <a:off x="440266" y="4255190"/>
            <a:ext cx="11159065" cy="1685846"/>
          </a:xfrm>
          <a:prstGeom prst="rect">
            <a:avLst/>
          </a:prstGeom>
        </p:spPr>
        <p:txBody>
          <a:bodyPr wrap="square">
            <a:spAutoFit/>
          </a:bodyPr>
          <a:lstStyle/>
          <a:p>
            <a:pPr algn="just">
              <a:lnSpc>
                <a:spcPct val="150000"/>
              </a:lnSpc>
            </a:pPr>
            <a:r>
              <a:rPr lang="fr-FR" sz="2400" b="1" kern="0" dirty="0">
                <a:solidFill>
                  <a:srgbClr val="404040"/>
                </a:solidFill>
                <a:latin typeface="Arial" panose="020B0604020202020204" pitchFamily="34" charset="0"/>
                <a:cs typeface="Arial" panose="020B0604020202020204" pitchFamily="34" charset="0"/>
              </a:rPr>
              <a:t>La Résistance au Changement </a:t>
            </a:r>
            <a:r>
              <a:rPr lang="fr-FR" sz="2400" kern="0" dirty="0">
                <a:solidFill>
                  <a:srgbClr val="404040"/>
                </a:solidFill>
                <a:latin typeface="Arial" panose="020B0604020202020204" pitchFamily="34" charset="0"/>
                <a:cs typeface="Arial" panose="020B0604020202020204" pitchFamily="34" charset="0"/>
              </a:rPr>
              <a:t>: Les équipes ou dirigeants rejettent les nouvelles orientations </a:t>
            </a:r>
            <a:r>
              <a:rPr lang="fr-FR" sz="2400" i="1" kern="0" dirty="0">
                <a:solidFill>
                  <a:srgbClr val="404040"/>
                </a:solidFill>
                <a:latin typeface="Arial" panose="020B0604020202020204" pitchFamily="34" charset="0"/>
                <a:cs typeface="Arial" panose="020B0604020202020204" pitchFamily="34" charset="0"/>
              </a:rPr>
              <a:t>(Enquête </a:t>
            </a:r>
            <a:r>
              <a:rPr lang="fr-FR" sz="2400" b="1" i="1" kern="0" dirty="0">
                <a:solidFill>
                  <a:srgbClr val="C00000"/>
                </a:solidFill>
                <a:latin typeface="Arial" panose="020B0604020202020204" pitchFamily="34" charset="0"/>
                <a:cs typeface="Arial" panose="020B0604020202020204" pitchFamily="34" charset="0"/>
              </a:rPr>
              <a:t>Gartner</a:t>
            </a:r>
            <a:r>
              <a:rPr lang="fr-FR" sz="2400" i="1" kern="0" dirty="0">
                <a:solidFill>
                  <a:srgbClr val="404040"/>
                </a:solidFill>
                <a:latin typeface="Arial" panose="020B0604020202020204" pitchFamily="34" charset="0"/>
                <a:cs typeface="Arial" panose="020B0604020202020204" pitchFamily="34" charset="0"/>
              </a:rPr>
              <a:t> - </a:t>
            </a:r>
            <a:r>
              <a:rPr lang="fr-FR" sz="2400" b="1" i="1" kern="0" dirty="0">
                <a:solidFill>
                  <a:srgbClr val="C00000"/>
                </a:solidFill>
                <a:latin typeface="Arial" panose="020B0604020202020204" pitchFamily="34" charset="0"/>
                <a:cs typeface="Arial" panose="020B0604020202020204" pitchFamily="34" charset="0"/>
              </a:rPr>
              <a:t>2022</a:t>
            </a:r>
            <a:r>
              <a:rPr lang="fr-FR" sz="2400" i="1" kern="0" dirty="0">
                <a:solidFill>
                  <a:srgbClr val="404040"/>
                </a:solidFill>
                <a:latin typeface="Arial" panose="020B0604020202020204" pitchFamily="34" charset="0"/>
                <a:cs typeface="Arial" panose="020B0604020202020204" pitchFamily="34" charset="0"/>
              </a:rPr>
              <a:t> : </a:t>
            </a:r>
            <a:r>
              <a:rPr lang="fr-FR" sz="2400" b="1" i="1" kern="0" dirty="0">
                <a:solidFill>
                  <a:srgbClr val="404040"/>
                </a:solidFill>
                <a:highlight>
                  <a:srgbClr val="FFFF00"/>
                </a:highlight>
                <a:latin typeface="Arial" panose="020B0604020202020204" pitchFamily="34" charset="0"/>
                <a:cs typeface="Arial" panose="020B0604020202020204" pitchFamily="34" charset="0"/>
              </a:rPr>
              <a:t>50%</a:t>
            </a:r>
            <a:r>
              <a:rPr lang="fr-FR" sz="2400" i="1" kern="0" dirty="0">
                <a:solidFill>
                  <a:srgbClr val="404040"/>
                </a:solidFill>
                <a:latin typeface="Arial" panose="020B0604020202020204" pitchFamily="34" charset="0"/>
                <a:cs typeface="Arial" panose="020B0604020202020204" pitchFamily="34" charset="0"/>
              </a:rPr>
              <a:t> des transformations échouent à cause de la culture d’entreprise).</a:t>
            </a:r>
          </a:p>
        </p:txBody>
      </p:sp>
      <p:sp>
        <p:nvSpPr>
          <p:cNvPr id="6" name="ZoneTexte 5">
            <a:extLst>
              <a:ext uri="{FF2B5EF4-FFF2-40B4-BE49-F238E27FC236}">
                <a16:creationId xmlns="" xmlns:a16="http://schemas.microsoft.com/office/drawing/2014/main" id="{ED99F008-4DD0-402D-9D02-AB0876EC7079}"/>
              </a:ext>
            </a:extLst>
          </p:cNvPr>
          <p:cNvSpPr txBox="1"/>
          <p:nvPr/>
        </p:nvSpPr>
        <p:spPr>
          <a:xfrm>
            <a:off x="440267" y="567336"/>
            <a:ext cx="4670702" cy="584775"/>
          </a:xfrm>
          <a:prstGeom prst="rect">
            <a:avLst/>
          </a:prstGeom>
          <a:noFill/>
        </p:spPr>
        <p:txBody>
          <a:bodyPr wrap="none" rtlCol="0">
            <a:spAutoFit/>
          </a:bodyPr>
          <a:lstStyle/>
          <a:p>
            <a:r>
              <a:rPr lang="fr-FR" sz="3200" b="1" dirty="0">
                <a:solidFill>
                  <a:srgbClr val="0070C0"/>
                </a:solidFill>
              </a:rPr>
              <a:t>Confirmation des Constats</a:t>
            </a:r>
          </a:p>
        </p:txBody>
      </p:sp>
    </p:spTree>
    <p:extLst>
      <p:ext uri="{BB962C8B-B14F-4D97-AF65-F5344CB8AC3E}">
        <p14:creationId xmlns:p14="http://schemas.microsoft.com/office/powerpoint/2010/main" val="212316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A203D29-B481-456E-93DA-177930CA5EB7}"/>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2">
            <a:extLst>
              <a:ext uri="{FF2B5EF4-FFF2-40B4-BE49-F238E27FC236}">
                <a16:creationId xmlns="" xmlns:a16="http://schemas.microsoft.com/office/drawing/2014/main" id="{7EA9300B-E4C6-40A7-8C0C-7E1FA7F81971}"/>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21</a:t>
            </a:fld>
            <a:endParaRPr lang="fr-FR" sz="1400">
              <a:solidFill>
                <a:schemeClr val="accent1">
                  <a:lumMod val="50000"/>
                </a:schemeClr>
              </a:solidFill>
            </a:endParaRPr>
          </a:p>
        </p:txBody>
      </p:sp>
      <p:sp>
        <p:nvSpPr>
          <p:cNvPr id="2" name="Rectangle 1">
            <a:extLst>
              <a:ext uri="{FF2B5EF4-FFF2-40B4-BE49-F238E27FC236}">
                <a16:creationId xmlns="" xmlns:a16="http://schemas.microsoft.com/office/drawing/2014/main" id="{C97A1A34-2E11-4950-8871-F60D107CE1B8}"/>
              </a:ext>
            </a:extLst>
          </p:cNvPr>
          <p:cNvSpPr/>
          <p:nvPr/>
        </p:nvSpPr>
        <p:spPr>
          <a:xfrm>
            <a:off x="677332" y="541128"/>
            <a:ext cx="10718801" cy="1685846"/>
          </a:xfrm>
          <a:prstGeom prst="rect">
            <a:avLst/>
          </a:prstGeom>
        </p:spPr>
        <p:txBody>
          <a:bodyPr wrap="square">
            <a:spAutoFit/>
          </a:bodyPr>
          <a:lstStyle/>
          <a:p>
            <a:pPr>
              <a:lnSpc>
                <a:spcPct val="150000"/>
              </a:lnSpc>
            </a:pPr>
            <a:r>
              <a:rPr lang="fr-FR" sz="2400" b="1" kern="0" dirty="0">
                <a:solidFill>
                  <a:srgbClr val="404040"/>
                </a:solidFill>
                <a:latin typeface="Arial" panose="020B0604020202020204" pitchFamily="34" charset="0"/>
                <a:cs typeface="Arial" panose="020B0604020202020204" pitchFamily="34" charset="0"/>
              </a:rPr>
              <a:t>La Mauvaise Allocation des Ressources </a:t>
            </a:r>
            <a:r>
              <a:rPr lang="fr-FR" sz="2400" kern="0" dirty="0">
                <a:solidFill>
                  <a:srgbClr val="404040"/>
                </a:solidFill>
                <a:latin typeface="Arial" panose="020B0604020202020204" pitchFamily="34" charset="0"/>
                <a:cs typeface="Arial" panose="020B0604020202020204" pitchFamily="34" charset="0"/>
              </a:rPr>
              <a:t>: Investir dans les mauvais leviers (ex. : technologies non alignées) (</a:t>
            </a:r>
            <a:r>
              <a:rPr lang="fr-FR" sz="2400" b="1" i="1" kern="0" dirty="0">
                <a:solidFill>
                  <a:srgbClr val="C00000"/>
                </a:solidFill>
                <a:latin typeface="Arial" panose="020B0604020202020204" pitchFamily="34" charset="0"/>
                <a:cs typeface="Arial" panose="020B0604020202020204" pitchFamily="34" charset="0"/>
              </a:rPr>
              <a:t>Bain &amp; </a:t>
            </a:r>
            <a:r>
              <a:rPr lang="fr-FR" sz="2400" b="1" i="1" kern="0" dirty="0" err="1">
                <a:solidFill>
                  <a:srgbClr val="C00000"/>
                </a:solidFill>
                <a:latin typeface="Arial" panose="020B0604020202020204" pitchFamily="34" charset="0"/>
                <a:cs typeface="Arial" panose="020B0604020202020204" pitchFamily="34" charset="0"/>
              </a:rPr>
              <a:t>Company</a:t>
            </a:r>
            <a:r>
              <a:rPr lang="fr-FR" sz="2400" b="1" i="1" kern="0" dirty="0">
                <a:solidFill>
                  <a:srgbClr val="C00000"/>
                </a:solidFill>
                <a:latin typeface="Arial" panose="020B0604020202020204" pitchFamily="34" charset="0"/>
                <a:cs typeface="Arial" panose="020B0604020202020204" pitchFamily="34" charset="0"/>
              </a:rPr>
              <a:t> </a:t>
            </a:r>
            <a:r>
              <a:rPr lang="fr-FR" sz="2400" kern="0" dirty="0">
                <a:solidFill>
                  <a:srgbClr val="404040"/>
                </a:solidFill>
                <a:latin typeface="Arial" panose="020B0604020202020204" pitchFamily="34" charset="0"/>
                <a:cs typeface="Arial" panose="020B0604020202020204" pitchFamily="34" charset="0"/>
              </a:rPr>
              <a:t>- </a:t>
            </a:r>
            <a:r>
              <a:rPr lang="fr-FR" sz="2400" b="1" i="1" kern="0" dirty="0">
                <a:solidFill>
                  <a:srgbClr val="C00000"/>
                </a:solidFill>
                <a:latin typeface="Arial" panose="020B0604020202020204" pitchFamily="34" charset="0"/>
                <a:cs typeface="Arial" panose="020B0604020202020204" pitchFamily="34" charset="0"/>
              </a:rPr>
              <a:t>2020</a:t>
            </a:r>
            <a:r>
              <a:rPr lang="fr-FR" sz="2400" kern="0" dirty="0">
                <a:solidFill>
                  <a:srgbClr val="404040"/>
                </a:solidFill>
                <a:latin typeface="Arial" panose="020B0604020202020204" pitchFamily="34" charset="0"/>
                <a:cs typeface="Arial" panose="020B0604020202020204" pitchFamily="34" charset="0"/>
              </a:rPr>
              <a:t> : </a:t>
            </a:r>
            <a:r>
              <a:rPr lang="fr-FR" sz="2400" b="1" kern="0" dirty="0">
                <a:solidFill>
                  <a:srgbClr val="404040"/>
                </a:solidFill>
                <a:highlight>
                  <a:srgbClr val="FFFF00"/>
                </a:highlight>
                <a:latin typeface="Arial" panose="020B0604020202020204" pitchFamily="34" charset="0"/>
                <a:cs typeface="Arial" panose="020B0604020202020204" pitchFamily="34" charset="0"/>
              </a:rPr>
              <a:t>60%</a:t>
            </a:r>
            <a:r>
              <a:rPr lang="fr-FR" sz="2400" kern="0" dirty="0">
                <a:solidFill>
                  <a:srgbClr val="404040"/>
                </a:solidFill>
                <a:latin typeface="Arial" panose="020B0604020202020204" pitchFamily="34" charset="0"/>
                <a:cs typeface="Arial" panose="020B0604020202020204" pitchFamily="34" charset="0"/>
              </a:rPr>
              <a:t> des budgets R&amp;D sont gaspillés sur des projets non stratégiques).</a:t>
            </a:r>
          </a:p>
        </p:txBody>
      </p:sp>
      <p:sp>
        <p:nvSpPr>
          <p:cNvPr id="5" name="Rectangle 4">
            <a:extLst>
              <a:ext uri="{FF2B5EF4-FFF2-40B4-BE49-F238E27FC236}">
                <a16:creationId xmlns="" xmlns:a16="http://schemas.microsoft.com/office/drawing/2014/main" id="{9256917D-CA3B-4490-B1E7-4F8C1FC7C7C4}"/>
              </a:ext>
            </a:extLst>
          </p:cNvPr>
          <p:cNvSpPr/>
          <p:nvPr/>
        </p:nvSpPr>
        <p:spPr>
          <a:xfrm>
            <a:off x="677333" y="2588488"/>
            <a:ext cx="10718800" cy="1685846"/>
          </a:xfrm>
          <a:prstGeom prst="rect">
            <a:avLst/>
          </a:prstGeom>
        </p:spPr>
        <p:txBody>
          <a:bodyPr wrap="square">
            <a:spAutoFit/>
          </a:bodyPr>
          <a:lstStyle/>
          <a:p>
            <a:pPr algn="just">
              <a:lnSpc>
                <a:spcPct val="150000"/>
              </a:lnSpc>
            </a:pPr>
            <a:r>
              <a:rPr lang="fr-FR" sz="2400" b="1" kern="0" dirty="0">
                <a:solidFill>
                  <a:srgbClr val="404040"/>
                </a:solidFill>
                <a:latin typeface="Arial" panose="020B0604020202020204" pitchFamily="34" charset="0"/>
                <a:cs typeface="Arial" panose="020B0604020202020204" pitchFamily="34" charset="0"/>
              </a:rPr>
              <a:t>L’Excès de Planification Rigide </a:t>
            </a:r>
            <a:r>
              <a:rPr lang="fr-FR" sz="2400" kern="0" dirty="0">
                <a:solidFill>
                  <a:srgbClr val="404040"/>
                </a:solidFill>
                <a:latin typeface="Arial" panose="020B0604020202020204" pitchFamily="34" charset="0"/>
                <a:cs typeface="Arial" panose="020B0604020202020204" pitchFamily="34" charset="0"/>
              </a:rPr>
              <a:t>: Une stratégie trop figée ignore les signaux du marché (</a:t>
            </a:r>
            <a:r>
              <a:rPr lang="fr-FR" sz="2400" b="1" i="1" kern="0" dirty="0">
                <a:solidFill>
                  <a:srgbClr val="C00000"/>
                </a:solidFill>
                <a:latin typeface="Arial" panose="020B0604020202020204" pitchFamily="34" charset="0"/>
                <a:cs typeface="Arial" panose="020B0604020202020204" pitchFamily="34" charset="0"/>
              </a:rPr>
              <a:t>BCG</a:t>
            </a:r>
            <a:r>
              <a:rPr lang="fr-FR" sz="2400" kern="0" dirty="0">
                <a:solidFill>
                  <a:srgbClr val="404040"/>
                </a:solidFill>
                <a:latin typeface="Arial" panose="020B0604020202020204" pitchFamily="34" charset="0"/>
                <a:cs typeface="Arial" panose="020B0604020202020204" pitchFamily="34" charset="0"/>
              </a:rPr>
              <a:t> - </a:t>
            </a:r>
            <a:r>
              <a:rPr lang="fr-FR" sz="2400" b="1" i="1" kern="0" dirty="0">
                <a:solidFill>
                  <a:srgbClr val="C00000"/>
                </a:solidFill>
                <a:latin typeface="Arial" panose="020B0604020202020204" pitchFamily="34" charset="0"/>
                <a:cs typeface="Arial" panose="020B0604020202020204" pitchFamily="34" charset="0"/>
              </a:rPr>
              <a:t>2021</a:t>
            </a:r>
            <a:r>
              <a:rPr lang="fr-FR" sz="2400" kern="0" dirty="0">
                <a:solidFill>
                  <a:srgbClr val="404040"/>
                </a:solidFill>
                <a:latin typeface="Arial" panose="020B0604020202020204" pitchFamily="34" charset="0"/>
                <a:cs typeface="Arial" panose="020B0604020202020204" pitchFamily="34" charset="0"/>
              </a:rPr>
              <a:t> : Les entreprises agiles surperforment de </a:t>
            </a:r>
            <a:r>
              <a:rPr lang="fr-FR" sz="2400" b="1" kern="0" dirty="0">
                <a:solidFill>
                  <a:srgbClr val="404040"/>
                </a:solidFill>
                <a:highlight>
                  <a:srgbClr val="FFFF00"/>
                </a:highlight>
                <a:latin typeface="Arial" panose="020B0604020202020204" pitchFamily="34" charset="0"/>
                <a:cs typeface="Arial" panose="020B0604020202020204" pitchFamily="34" charset="0"/>
              </a:rPr>
              <a:t>30%</a:t>
            </a:r>
            <a:r>
              <a:rPr lang="fr-FR" sz="2400" kern="0" dirty="0">
                <a:solidFill>
                  <a:srgbClr val="404040"/>
                </a:solidFill>
                <a:latin typeface="Arial" panose="020B0604020202020204" pitchFamily="34" charset="0"/>
                <a:cs typeface="Arial" panose="020B0604020202020204" pitchFamily="34" charset="0"/>
              </a:rPr>
              <a:t> celles avec des plans rigides).</a:t>
            </a:r>
          </a:p>
        </p:txBody>
      </p:sp>
      <p:sp>
        <p:nvSpPr>
          <p:cNvPr id="6" name="Rectangle 5">
            <a:extLst>
              <a:ext uri="{FF2B5EF4-FFF2-40B4-BE49-F238E27FC236}">
                <a16:creationId xmlns="" xmlns:a16="http://schemas.microsoft.com/office/drawing/2014/main" id="{29C13F61-BF02-4894-88EE-29ADBD5F66BA}"/>
              </a:ext>
            </a:extLst>
          </p:cNvPr>
          <p:cNvSpPr/>
          <p:nvPr/>
        </p:nvSpPr>
        <p:spPr>
          <a:xfrm>
            <a:off x="677332" y="4673763"/>
            <a:ext cx="10854268" cy="1685846"/>
          </a:xfrm>
          <a:prstGeom prst="rect">
            <a:avLst/>
          </a:prstGeom>
        </p:spPr>
        <p:txBody>
          <a:bodyPr wrap="square">
            <a:spAutoFit/>
          </a:bodyPr>
          <a:lstStyle/>
          <a:p>
            <a:pPr>
              <a:lnSpc>
                <a:spcPct val="150000"/>
              </a:lnSpc>
            </a:pPr>
            <a:r>
              <a:rPr lang="fr-FR" sz="2400" b="1" kern="0" dirty="0">
                <a:solidFill>
                  <a:srgbClr val="404040"/>
                </a:solidFill>
                <a:latin typeface="Arial" panose="020B0604020202020204" pitchFamily="34" charset="0"/>
                <a:cs typeface="Arial" panose="020B0604020202020204" pitchFamily="34" charset="0"/>
              </a:rPr>
              <a:t>Le Décalage Stratégie/Exécution</a:t>
            </a:r>
            <a:r>
              <a:rPr lang="fr-FR" sz="2400" kern="0" dirty="0">
                <a:solidFill>
                  <a:srgbClr val="404040"/>
                </a:solidFill>
                <a:latin typeface="Arial" panose="020B0604020202020204" pitchFamily="34" charset="0"/>
                <a:cs typeface="Arial" panose="020B0604020202020204" pitchFamily="34" charset="0"/>
              </a:rPr>
              <a:t> : Les bonnes idées ne sont pas mises en œuvre (</a:t>
            </a:r>
            <a:r>
              <a:rPr lang="fr-FR" sz="2400" b="1" i="1" kern="0" dirty="0">
                <a:solidFill>
                  <a:srgbClr val="C00000"/>
                </a:solidFill>
                <a:latin typeface="Arial" panose="020B0604020202020204" pitchFamily="34" charset="0"/>
                <a:cs typeface="Arial" panose="020B0604020202020204" pitchFamily="34" charset="0"/>
              </a:rPr>
              <a:t>PwC</a:t>
            </a:r>
            <a:r>
              <a:rPr lang="fr-FR" sz="2400" kern="0" dirty="0">
                <a:solidFill>
                  <a:srgbClr val="404040"/>
                </a:solidFill>
                <a:latin typeface="Arial" panose="020B0604020202020204" pitchFamily="34" charset="0"/>
                <a:cs typeface="Arial" panose="020B0604020202020204" pitchFamily="34" charset="0"/>
              </a:rPr>
              <a:t> - </a:t>
            </a:r>
            <a:r>
              <a:rPr lang="fr-FR" sz="2400" b="1" i="1" kern="0" dirty="0">
                <a:solidFill>
                  <a:srgbClr val="C00000"/>
                </a:solidFill>
                <a:latin typeface="Arial" panose="020B0604020202020204" pitchFamily="34" charset="0"/>
                <a:cs typeface="Arial" panose="020B0604020202020204" pitchFamily="34" charset="0"/>
              </a:rPr>
              <a:t>2023</a:t>
            </a:r>
            <a:r>
              <a:rPr lang="fr-FR" sz="2400" kern="0" dirty="0">
                <a:solidFill>
                  <a:srgbClr val="404040"/>
                </a:solidFill>
                <a:latin typeface="Arial" panose="020B0604020202020204" pitchFamily="34" charset="0"/>
                <a:cs typeface="Arial" panose="020B0604020202020204" pitchFamily="34" charset="0"/>
              </a:rPr>
              <a:t> : Seulement </a:t>
            </a:r>
            <a:r>
              <a:rPr lang="fr-FR" sz="2400" b="1" kern="0" dirty="0">
                <a:solidFill>
                  <a:srgbClr val="404040"/>
                </a:solidFill>
                <a:highlight>
                  <a:srgbClr val="FFFF00"/>
                </a:highlight>
                <a:latin typeface="Arial" panose="020B0604020202020204" pitchFamily="34" charset="0"/>
                <a:cs typeface="Arial" panose="020B0604020202020204" pitchFamily="34" charset="0"/>
              </a:rPr>
              <a:t>8%</a:t>
            </a:r>
            <a:r>
              <a:rPr lang="fr-FR" sz="2400" kern="0" dirty="0">
                <a:solidFill>
                  <a:srgbClr val="404040"/>
                </a:solidFill>
                <a:latin typeface="Arial" panose="020B0604020202020204" pitchFamily="34" charset="0"/>
                <a:cs typeface="Arial" panose="020B0604020202020204" pitchFamily="34" charset="0"/>
              </a:rPr>
              <a:t> des dirigeants estiment que leur stratégie est bien exécutée) .</a:t>
            </a:r>
          </a:p>
        </p:txBody>
      </p:sp>
    </p:spTree>
    <p:extLst>
      <p:ext uri="{BB962C8B-B14F-4D97-AF65-F5344CB8AC3E}">
        <p14:creationId xmlns:p14="http://schemas.microsoft.com/office/powerpoint/2010/main" val="275604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2B608866-F8F7-47DA-9A8A-0C0DB5E8A4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51302" y="129947"/>
            <a:ext cx="7643812" cy="6581095"/>
          </a:xfrm>
          <a:prstGeom prst="rect">
            <a:avLst/>
          </a:prstGeom>
          <a:noFill/>
          <a:ln>
            <a:noFill/>
          </a:ln>
        </p:spPr>
      </p:pic>
      <p:sp>
        <p:nvSpPr>
          <p:cNvPr id="3" name="Rectangle 2">
            <a:extLst>
              <a:ext uri="{FF2B5EF4-FFF2-40B4-BE49-F238E27FC236}">
                <a16:creationId xmlns="" xmlns:a16="http://schemas.microsoft.com/office/drawing/2014/main" id="{ABDA3937-DA0A-49CC-951C-7E203BA14AB5}"/>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2">
            <a:extLst>
              <a:ext uri="{FF2B5EF4-FFF2-40B4-BE49-F238E27FC236}">
                <a16:creationId xmlns="" xmlns:a16="http://schemas.microsoft.com/office/drawing/2014/main" id="{60837C27-75D5-4401-94A0-4FDA405B9BE7}"/>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22</a:t>
            </a:fld>
            <a:endParaRPr lang="fr-FR" sz="1400">
              <a:solidFill>
                <a:schemeClr val="accent1">
                  <a:lumMod val="50000"/>
                </a:schemeClr>
              </a:solidFill>
            </a:endParaRPr>
          </a:p>
        </p:txBody>
      </p:sp>
      <p:sp>
        <p:nvSpPr>
          <p:cNvPr id="5" name="ZoneTexte 4"/>
          <p:cNvSpPr txBox="1"/>
          <p:nvPr/>
        </p:nvSpPr>
        <p:spPr>
          <a:xfrm>
            <a:off x="277906" y="176004"/>
            <a:ext cx="2545975" cy="2308324"/>
          </a:xfrm>
          <a:prstGeom prst="rect">
            <a:avLst/>
          </a:prstGeom>
          <a:noFill/>
        </p:spPr>
        <p:txBody>
          <a:bodyPr wrap="square" rtlCol="0">
            <a:spAutoFit/>
          </a:bodyPr>
          <a:lstStyle/>
          <a:p>
            <a:pPr>
              <a:lnSpc>
                <a:spcPct val="150000"/>
              </a:lnSpc>
            </a:pPr>
            <a:r>
              <a:rPr lang="fr-FR" sz="2400" b="1" kern="0" dirty="0" smtClean="0"/>
              <a:t>Le modèle de l’excellence stratégique suit une logique PDCA</a:t>
            </a:r>
            <a:endParaRPr lang="fr-FR" sz="2400" b="1" kern="0" dirty="0"/>
          </a:p>
        </p:txBody>
      </p:sp>
    </p:spTree>
    <p:extLst>
      <p:ext uri="{BB962C8B-B14F-4D97-AF65-F5344CB8AC3E}">
        <p14:creationId xmlns:p14="http://schemas.microsoft.com/office/powerpoint/2010/main" val="1643391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BDA3937-DA0A-49CC-951C-7E203BA14AB5}"/>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2">
            <a:extLst>
              <a:ext uri="{FF2B5EF4-FFF2-40B4-BE49-F238E27FC236}">
                <a16:creationId xmlns="" xmlns:a16="http://schemas.microsoft.com/office/drawing/2014/main" id="{60837C27-75D5-4401-94A0-4FDA405B9BE7}"/>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23</a:t>
            </a:fld>
            <a:endParaRPr lang="fr-FR" sz="1400">
              <a:solidFill>
                <a:schemeClr val="accent1">
                  <a:lumMod val="50000"/>
                </a:schemeClr>
              </a:solidFill>
            </a:endParaRPr>
          </a:p>
        </p:txBody>
      </p:sp>
      <p:pic>
        <p:nvPicPr>
          <p:cNvPr id="1026" name="Picture 2" descr="La roue de deming ou méthode PDCA : définition et étapes">
            <a:extLst>
              <a:ext uri="{FF2B5EF4-FFF2-40B4-BE49-F238E27FC236}">
                <a16:creationId xmlns="" xmlns:a16="http://schemas.microsoft.com/office/drawing/2014/main" id="{17933880-147F-4275-AA19-413EA6F2E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673" y="1538405"/>
            <a:ext cx="4889500" cy="51399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2259A27D-CECD-4754-A085-C9C1AED37C7D}"/>
              </a:ext>
            </a:extLst>
          </p:cNvPr>
          <p:cNvSpPr/>
          <p:nvPr/>
        </p:nvSpPr>
        <p:spPr>
          <a:xfrm>
            <a:off x="336061" y="411299"/>
            <a:ext cx="11398740" cy="1697068"/>
          </a:xfrm>
          <a:prstGeom prst="rect">
            <a:avLst/>
          </a:prstGeom>
        </p:spPr>
        <p:txBody>
          <a:bodyPr wrap="square">
            <a:spAutoFit/>
          </a:bodyPr>
          <a:lstStyle/>
          <a:p>
            <a:pPr algn="just">
              <a:lnSpc>
                <a:spcPct val="150000"/>
              </a:lnSpc>
            </a:pPr>
            <a:r>
              <a:rPr lang="fr-FR" sz="2400" kern="0" dirty="0">
                <a:latin typeface="Arial" panose="020B0604020202020204" pitchFamily="34" charset="0"/>
                <a:cs typeface="Arial" panose="020B0604020202020204" pitchFamily="34" charset="0"/>
              </a:rPr>
              <a:t>Le PDCA confère à l'excellence stratégique son caractère </a:t>
            </a:r>
            <a:r>
              <a:rPr lang="fr-FR" sz="2400" b="1" kern="0" dirty="0">
                <a:latin typeface="Arial" panose="020B0604020202020204" pitchFamily="34" charset="0"/>
                <a:cs typeface="Arial" panose="020B0604020202020204" pitchFamily="34" charset="0"/>
              </a:rPr>
              <a:t>dynamique et évolutif</a:t>
            </a:r>
            <a:r>
              <a:rPr lang="fr-FR" sz="2400" kern="0" dirty="0">
                <a:latin typeface="Arial" panose="020B0604020202020204" pitchFamily="34" charset="0"/>
                <a:cs typeface="Arial" panose="020B0604020202020204" pitchFamily="34" charset="0"/>
              </a:rPr>
              <a:t>, transformant le management stratégique d'un exercice ponctuel en un processus continu d'apprentissage et d'adaptation</a:t>
            </a:r>
          </a:p>
        </p:txBody>
      </p:sp>
    </p:spTree>
    <p:extLst>
      <p:ext uri="{BB962C8B-B14F-4D97-AF65-F5344CB8AC3E}">
        <p14:creationId xmlns:p14="http://schemas.microsoft.com/office/powerpoint/2010/main" val="328839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1828D46-3F13-4540-B5CB-A5428BB51506}"/>
              </a:ext>
            </a:extLst>
          </p:cNvPr>
          <p:cNvSpPr/>
          <p:nvPr/>
        </p:nvSpPr>
        <p:spPr>
          <a:xfrm>
            <a:off x="1909482" y="871884"/>
            <a:ext cx="8381999" cy="2123658"/>
          </a:xfrm>
          <a:prstGeom prst="rect">
            <a:avLst/>
          </a:prstGeom>
        </p:spPr>
        <p:txBody>
          <a:bodyPr wrap="square">
            <a:spAutoFit/>
          </a:bodyPr>
          <a:lstStyle/>
          <a:p>
            <a:pPr algn="ctr">
              <a:lnSpc>
                <a:spcPct val="150000"/>
              </a:lnSpc>
            </a:pPr>
            <a:r>
              <a:rPr lang="fr-FR" sz="3200" b="1" kern="0" dirty="0">
                <a:solidFill>
                  <a:schemeClr val="bg1">
                    <a:lumMod val="75000"/>
                  </a:schemeClr>
                </a:solidFill>
                <a:latin typeface="Arial" panose="020B0604020202020204" pitchFamily="34" charset="0"/>
                <a:cs typeface="Arial" panose="020B0604020202020204" pitchFamily="34" charset="0"/>
              </a:rPr>
              <a:t>Excellence Stratégique</a:t>
            </a:r>
          </a:p>
          <a:p>
            <a:pPr algn="ctr">
              <a:lnSpc>
                <a:spcPct val="150000"/>
              </a:lnSpc>
            </a:pPr>
            <a:r>
              <a:rPr lang="fr-FR" sz="3200" b="1" kern="0" dirty="0">
                <a:solidFill>
                  <a:schemeClr val="bg1">
                    <a:lumMod val="75000"/>
                  </a:schemeClr>
                </a:solidFill>
                <a:latin typeface="Arial" panose="020B0604020202020204" pitchFamily="34" charset="0"/>
                <a:cs typeface="Arial" panose="020B0604020202020204" pitchFamily="34" charset="0"/>
              </a:rPr>
              <a:t>et Agilité</a:t>
            </a:r>
          </a:p>
          <a:p>
            <a:pPr algn="ctr">
              <a:lnSpc>
                <a:spcPct val="150000"/>
              </a:lnSpc>
            </a:pPr>
            <a:r>
              <a:rPr lang="fr-FR" sz="2400" kern="0" dirty="0">
                <a:solidFill>
                  <a:schemeClr val="bg1">
                    <a:lumMod val="75000"/>
                  </a:schemeClr>
                </a:solidFill>
                <a:latin typeface="Arial" panose="020B0604020202020204" pitchFamily="34" charset="0"/>
                <a:cs typeface="Arial" panose="020B0604020202020204" pitchFamily="34" charset="0"/>
              </a:rPr>
              <a:t>Le Duo Gagnant pour Accélérer la Performance</a:t>
            </a:r>
          </a:p>
        </p:txBody>
      </p:sp>
      <p:sp>
        <p:nvSpPr>
          <p:cNvPr id="3" name="Rectangle 2">
            <a:extLst>
              <a:ext uri="{FF2B5EF4-FFF2-40B4-BE49-F238E27FC236}">
                <a16:creationId xmlns="" xmlns:a16="http://schemas.microsoft.com/office/drawing/2014/main" id="{857CD2BD-9673-4144-9221-916BBE959589}"/>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2">
            <a:extLst>
              <a:ext uri="{FF2B5EF4-FFF2-40B4-BE49-F238E27FC236}">
                <a16:creationId xmlns="" xmlns:a16="http://schemas.microsoft.com/office/drawing/2014/main" id="{F0048B38-BD58-4107-986B-61703592ABFB}"/>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24</a:t>
            </a:fld>
            <a:endParaRPr lang="fr-FR" sz="1400">
              <a:solidFill>
                <a:schemeClr val="accent1">
                  <a:lumMod val="50000"/>
                </a:schemeClr>
              </a:solidFill>
            </a:endParaRPr>
          </a:p>
        </p:txBody>
      </p:sp>
      <p:pic>
        <p:nvPicPr>
          <p:cNvPr id="4" name="Picture 2" descr="Voguel Consulting">
            <a:extLst>
              <a:ext uri="{FF2B5EF4-FFF2-40B4-BE49-F238E27FC236}">
                <a16:creationId xmlns="" xmlns:a16="http://schemas.microsoft.com/office/drawing/2014/main" id="{64AE228F-19FF-42C2-B00D-DA048A3B7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561" y="342680"/>
            <a:ext cx="1798068" cy="179806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 xmlns:a16="http://schemas.microsoft.com/office/drawing/2014/main" id="{60F42C29-97F3-4FCB-BF24-E9BCE22339E4}"/>
              </a:ext>
            </a:extLst>
          </p:cNvPr>
          <p:cNvPicPr>
            <a:picLocks noChangeAspect="1"/>
          </p:cNvPicPr>
          <p:nvPr/>
        </p:nvPicPr>
        <p:blipFill>
          <a:blip r:embed="rId3"/>
          <a:stretch>
            <a:fillRect/>
          </a:stretch>
        </p:blipFill>
        <p:spPr>
          <a:xfrm>
            <a:off x="483947" y="328740"/>
            <a:ext cx="1425535" cy="1604973"/>
          </a:xfrm>
          <a:prstGeom prst="rect">
            <a:avLst/>
          </a:prstGeom>
        </p:spPr>
      </p:pic>
      <p:sp>
        <p:nvSpPr>
          <p:cNvPr id="7" name="ZoneTexte 6"/>
          <p:cNvSpPr txBox="1"/>
          <p:nvPr/>
        </p:nvSpPr>
        <p:spPr>
          <a:xfrm>
            <a:off x="9838267" y="5899949"/>
            <a:ext cx="1492716" cy="400110"/>
          </a:xfrm>
          <a:prstGeom prst="rect">
            <a:avLst/>
          </a:prstGeom>
          <a:noFill/>
        </p:spPr>
        <p:txBody>
          <a:bodyPr wrap="none" rtlCol="0">
            <a:spAutoFit/>
          </a:bodyPr>
          <a:lstStyle/>
          <a:p>
            <a:pPr algn="ctr"/>
            <a:r>
              <a:rPr lang="fr-FR" sz="2000" dirty="0"/>
              <a:t>23 Mai 2025</a:t>
            </a:r>
          </a:p>
        </p:txBody>
      </p:sp>
      <p:sp>
        <p:nvSpPr>
          <p:cNvPr id="8" name="ZoneTexte 7"/>
          <p:cNvSpPr txBox="1"/>
          <p:nvPr/>
        </p:nvSpPr>
        <p:spPr>
          <a:xfrm>
            <a:off x="3835642" y="5600490"/>
            <a:ext cx="4381264" cy="523220"/>
          </a:xfrm>
          <a:prstGeom prst="rect">
            <a:avLst/>
          </a:prstGeom>
          <a:noFill/>
        </p:spPr>
        <p:txBody>
          <a:bodyPr wrap="none" rtlCol="0">
            <a:spAutoFit/>
          </a:bodyPr>
          <a:lstStyle/>
          <a:p>
            <a:pPr algn="ctr"/>
            <a:r>
              <a:rPr lang="fr-FR" sz="2800" b="1" dirty="0" smtClean="0">
                <a:solidFill>
                  <a:srgbClr val="0070C0"/>
                </a:solidFill>
              </a:rPr>
              <a:t>elhassen.taktak@gmail.com</a:t>
            </a:r>
            <a:endParaRPr lang="fr-FR" sz="2800" b="1" dirty="0">
              <a:solidFill>
                <a:srgbClr val="0070C0"/>
              </a:solidFill>
            </a:endParaRPr>
          </a:p>
        </p:txBody>
      </p:sp>
      <p:sp>
        <p:nvSpPr>
          <p:cNvPr id="9" name="ZoneTexte 8"/>
          <p:cNvSpPr txBox="1"/>
          <p:nvPr/>
        </p:nvSpPr>
        <p:spPr>
          <a:xfrm>
            <a:off x="3429239" y="4138996"/>
            <a:ext cx="4982903" cy="523220"/>
          </a:xfrm>
          <a:prstGeom prst="rect">
            <a:avLst/>
          </a:prstGeom>
          <a:noFill/>
        </p:spPr>
        <p:txBody>
          <a:bodyPr wrap="none" rtlCol="0">
            <a:spAutoFit/>
          </a:bodyPr>
          <a:lstStyle/>
          <a:p>
            <a:pPr algn="ctr"/>
            <a:r>
              <a:rPr lang="fr-FR" sz="2800" b="1" dirty="0" smtClean="0"/>
              <a:t>MERCI POUR VOTRE ATTENTION</a:t>
            </a:r>
            <a:endParaRPr lang="fr-FR" sz="2800" b="1" dirty="0"/>
          </a:p>
        </p:txBody>
      </p:sp>
    </p:spTree>
    <p:extLst>
      <p:ext uri="{BB962C8B-B14F-4D97-AF65-F5344CB8AC3E}">
        <p14:creationId xmlns:p14="http://schemas.microsoft.com/office/powerpoint/2010/main" val="341433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57CD2BD-9673-4144-9221-916BBE959589}"/>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 xmlns:a16="http://schemas.microsoft.com/office/drawing/2014/main" id="{9E00CD2B-2AD7-49C7-A3BC-DE6D4100EB76}"/>
              </a:ext>
            </a:extLst>
          </p:cNvPr>
          <p:cNvPicPr>
            <a:picLocks noChangeAspect="1"/>
          </p:cNvPicPr>
          <p:nvPr/>
        </p:nvPicPr>
        <p:blipFill>
          <a:blip r:embed="rId2"/>
          <a:stretch>
            <a:fillRect/>
          </a:stretch>
        </p:blipFill>
        <p:spPr>
          <a:xfrm>
            <a:off x="3980329" y="1433098"/>
            <a:ext cx="4848786" cy="3503325"/>
          </a:xfrm>
          <a:prstGeom prst="rect">
            <a:avLst/>
          </a:prstGeom>
        </p:spPr>
      </p:pic>
      <p:sp>
        <p:nvSpPr>
          <p:cNvPr id="5" name="Rectangle 4">
            <a:extLst>
              <a:ext uri="{FF2B5EF4-FFF2-40B4-BE49-F238E27FC236}">
                <a16:creationId xmlns="" xmlns:a16="http://schemas.microsoft.com/office/drawing/2014/main" id="{D2996334-D3B6-4FB3-A00B-41FD332DE729}"/>
              </a:ext>
            </a:extLst>
          </p:cNvPr>
          <p:cNvSpPr/>
          <p:nvPr/>
        </p:nvSpPr>
        <p:spPr>
          <a:xfrm>
            <a:off x="374292" y="355110"/>
            <a:ext cx="11409550" cy="830997"/>
          </a:xfrm>
          <a:prstGeom prst="rect">
            <a:avLst/>
          </a:prstGeom>
        </p:spPr>
        <p:txBody>
          <a:bodyPr wrap="square">
            <a:spAutoFit/>
          </a:bodyPr>
          <a:lstStyle/>
          <a:p>
            <a:pPr algn="just"/>
            <a:r>
              <a:rPr lang="fr-FR" sz="2400" b="1" kern="0" dirty="0"/>
              <a:t>L'écosystème d'un projet allie stratégie et agilité pour concilier vision à long terme et adaptation rapide.</a:t>
            </a:r>
          </a:p>
        </p:txBody>
      </p:sp>
      <p:sp>
        <p:nvSpPr>
          <p:cNvPr id="6" name="Rectangle 5">
            <a:extLst>
              <a:ext uri="{FF2B5EF4-FFF2-40B4-BE49-F238E27FC236}">
                <a16:creationId xmlns="" xmlns:a16="http://schemas.microsoft.com/office/drawing/2014/main" id="{03B04444-EC21-4D2E-85DD-8F75F02FC657}"/>
              </a:ext>
            </a:extLst>
          </p:cNvPr>
          <p:cNvSpPr/>
          <p:nvPr/>
        </p:nvSpPr>
        <p:spPr>
          <a:xfrm>
            <a:off x="374292" y="5348089"/>
            <a:ext cx="11409549" cy="1200329"/>
          </a:xfrm>
          <a:prstGeom prst="rect">
            <a:avLst/>
          </a:prstGeom>
        </p:spPr>
        <p:txBody>
          <a:bodyPr wrap="square">
            <a:spAutoFit/>
          </a:bodyPr>
          <a:lstStyle/>
          <a:p>
            <a:pPr algn="just"/>
            <a:r>
              <a:rPr lang="fr-FR" sz="2400" b="1" kern="0" dirty="0"/>
              <a:t>La stratégie fixe les objectifs et le cadre, tandis que l'agilité permet de s'ajuster aux changements et de tester des solutions en temps réel. Ensemble, elles assurent un projet aligné sur ses ambitions tout en restant réactif et innovant. </a:t>
            </a:r>
          </a:p>
        </p:txBody>
      </p:sp>
      <p:sp>
        <p:nvSpPr>
          <p:cNvPr id="7" name="Espace réservé du numéro de diapositive 2">
            <a:extLst>
              <a:ext uri="{FF2B5EF4-FFF2-40B4-BE49-F238E27FC236}">
                <a16:creationId xmlns="" xmlns:a16="http://schemas.microsoft.com/office/drawing/2014/main" id="{32574446-F7ED-465E-AEEA-C6D1F4F04C41}"/>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3</a:t>
            </a:fld>
            <a:endParaRPr lang="fr-FR" sz="1400">
              <a:solidFill>
                <a:schemeClr val="accent1">
                  <a:lumMod val="50000"/>
                </a:schemeClr>
              </a:solidFill>
            </a:endParaRPr>
          </a:p>
        </p:txBody>
      </p:sp>
    </p:spTree>
    <p:extLst>
      <p:ext uri="{BB962C8B-B14F-4D97-AF65-F5344CB8AC3E}">
        <p14:creationId xmlns:p14="http://schemas.microsoft.com/office/powerpoint/2010/main" val="297698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2">
            <a:extLst>
              <a:ext uri="{FF2B5EF4-FFF2-40B4-BE49-F238E27FC236}">
                <a16:creationId xmlns="" xmlns:a16="http://schemas.microsoft.com/office/drawing/2014/main" id="{E1AEDF05-A1D1-456E-A914-E1A61EE7F13C}"/>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4</a:t>
            </a:fld>
            <a:endParaRPr lang="fr-FR" sz="1400">
              <a:solidFill>
                <a:schemeClr val="accent1">
                  <a:lumMod val="50000"/>
                </a:schemeClr>
              </a:solidFill>
            </a:endParaRPr>
          </a:p>
        </p:txBody>
      </p:sp>
      <p:sp>
        <p:nvSpPr>
          <p:cNvPr id="9" name="ZoneTexte 8"/>
          <p:cNvSpPr txBox="1"/>
          <p:nvPr/>
        </p:nvSpPr>
        <p:spPr>
          <a:xfrm>
            <a:off x="2202984" y="1604681"/>
            <a:ext cx="3494546" cy="646331"/>
          </a:xfrm>
          <a:prstGeom prst="rect">
            <a:avLst/>
          </a:prstGeom>
          <a:noFill/>
        </p:spPr>
        <p:txBody>
          <a:bodyPr wrap="none" rtlCol="0">
            <a:spAutoFit/>
          </a:bodyPr>
          <a:lstStyle/>
          <a:p>
            <a:r>
              <a:rPr lang="fr-FR" sz="3600" b="1" dirty="0">
                <a:solidFill>
                  <a:srgbClr val="0070C0"/>
                </a:solidFill>
              </a:rPr>
              <a:t>1. Problématique</a:t>
            </a:r>
          </a:p>
        </p:txBody>
      </p:sp>
      <p:sp>
        <p:nvSpPr>
          <p:cNvPr id="10" name="ZoneTexte 9"/>
          <p:cNvSpPr txBox="1"/>
          <p:nvPr/>
        </p:nvSpPr>
        <p:spPr>
          <a:xfrm>
            <a:off x="2202984" y="2633788"/>
            <a:ext cx="5320944" cy="461665"/>
          </a:xfrm>
          <a:prstGeom prst="rect">
            <a:avLst/>
          </a:prstGeom>
          <a:noFill/>
        </p:spPr>
        <p:txBody>
          <a:bodyPr wrap="none" rtlCol="0">
            <a:spAutoFit/>
          </a:bodyPr>
          <a:lstStyle/>
          <a:p>
            <a:r>
              <a:rPr lang="fr-FR" sz="2400" dirty="0"/>
              <a:t>2. Synergie Agilité / Réflexion Stratégique</a:t>
            </a:r>
          </a:p>
        </p:txBody>
      </p:sp>
      <p:sp>
        <p:nvSpPr>
          <p:cNvPr id="11" name="ZoneTexte 10"/>
          <p:cNvSpPr txBox="1"/>
          <p:nvPr/>
        </p:nvSpPr>
        <p:spPr>
          <a:xfrm>
            <a:off x="2202984" y="3504358"/>
            <a:ext cx="5209888" cy="461665"/>
          </a:xfrm>
          <a:prstGeom prst="rect">
            <a:avLst/>
          </a:prstGeom>
          <a:noFill/>
        </p:spPr>
        <p:txBody>
          <a:bodyPr wrap="none" rtlCol="0">
            <a:spAutoFit/>
          </a:bodyPr>
          <a:lstStyle/>
          <a:p>
            <a:r>
              <a:rPr lang="fr-FR" sz="2400" dirty="0"/>
              <a:t>3. Le Modèle de l’Excellence Stratégique</a:t>
            </a:r>
          </a:p>
        </p:txBody>
      </p:sp>
      <p:sp>
        <p:nvSpPr>
          <p:cNvPr id="12" name="ZoneTexte 11"/>
          <p:cNvSpPr txBox="1"/>
          <p:nvPr/>
        </p:nvSpPr>
        <p:spPr>
          <a:xfrm>
            <a:off x="2202984" y="4374927"/>
            <a:ext cx="2084289" cy="461665"/>
          </a:xfrm>
          <a:prstGeom prst="rect">
            <a:avLst/>
          </a:prstGeom>
          <a:noFill/>
        </p:spPr>
        <p:txBody>
          <a:bodyPr wrap="none" rtlCol="0">
            <a:spAutoFit/>
          </a:bodyPr>
          <a:lstStyle/>
          <a:p>
            <a:r>
              <a:rPr lang="fr-FR" sz="2400" dirty="0"/>
              <a:t>4. Plan d’action</a:t>
            </a:r>
          </a:p>
        </p:txBody>
      </p:sp>
    </p:spTree>
    <p:extLst>
      <p:ext uri="{BB962C8B-B14F-4D97-AF65-F5344CB8AC3E}">
        <p14:creationId xmlns:p14="http://schemas.microsoft.com/office/powerpoint/2010/main" val="352789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 xmlns:a16="http://schemas.microsoft.com/office/drawing/2014/main" id="{5AC4EEF4-C66F-4530-A042-7DA5BEC068CD}"/>
              </a:ext>
            </a:extLst>
          </p:cNvPr>
          <p:cNvPicPr>
            <a:picLocks noChangeAspect="1"/>
          </p:cNvPicPr>
          <p:nvPr/>
        </p:nvPicPr>
        <p:blipFill>
          <a:blip r:embed="rId2"/>
          <a:stretch>
            <a:fillRect/>
          </a:stretch>
        </p:blipFill>
        <p:spPr>
          <a:xfrm>
            <a:off x="611681" y="571063"/>
            <a:ext cx="2240349" cy="2674111"/>
          </a:xfrm>
          <a:prstGeom prst="rect">
            <a:avLst/>
          </a:prstGeom>
        </p:spPr>
      </p:pic>
      <p:sp>
        <p:nvSpPr>
          <p:cNvPr id="8" name="Espace réservé du numéro de diapositive 2">
            <a:extLst>
              <a:ext uri="{FF2B5EF4-FFF2-40B4-BE49-F238E27FC236}">
                <a16:creationId xmlns="" xmlns:a16="http://schemas.microsoft.com/office/drawing/2014/main" id="{3C4C1763-87FA-45BE-BBBB-E4FBFACDE9E8}"/>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5</a:t>
            </a:fld>
            <a:endParaRPr lang="fr-FR" sz="1400">
              <a:solidFill>
                <a:schemeClr val="accent1">
                  <a:lumMod val="50000"/>
                </a:schemeClr>
              </a:solidFill>
            </a:endParaRPr>
          </a:p>
        </p:txBody>
      </p:sp>
      <p:sp>
        <p:nvSpPr>
          <p:cNvPr id="2" name="Rectangle 1">
            <a:extLst>
              <a:ext uri="{FF2B5EF4-FFF2-40B4-BE49-F238E27FC236}">
                <a16:creationId xmlns="" xmlns:a16="http://schemas.microsoft.com/office/drawing/2014/main" id="{FB995FB4-EA80-4A90-81BB-E25C40E7BE6A}"/>
              </a:ext>
            </a:extLst>
          </p:cNvPr>
          <p:cNvSpPr/>
          <p:nvPr/>
        </p:nvSpPr>
        <p:spPr>
          <a:xfrm>
            <a:off x="3449280" y="1053808"/>
            <a:ext cx="7789333" cy="4616648"/>
          </a:xfrm>
          <a:prstGeom prst="rect">
            <a:avLst/>
          </a:prstGeom>
        </p:spPr>
        <p:txBody>
          <a:bodyPr wrap="square">
            <a:spAutoFit/>
          </a:bodyPr>
          <a:lstStyle/>
          <a:p>
            <a:pPr fontAlgn="base">
              <a:lnSpc>
                <a:spcPct val="150000"/>
              </a:lnSpc>
            </a:pPr>
            <a:r>
              <a:rPr lang="fr-FR" sz="4000" b="1" i="1" kern="0" dirty="0">
                <a:latin typeface="inherit"/>
              </a:rPr>
              <a:t>« Il ne suffit pas de faire </a:t>
            </a:r>
            <a:r>
              <a:rPr lang="fr-FR" sz="4000" b="1" i="1" kern="0" dirty="0">
                <a:solidFill>
                  <a:srgbClr val="0070C0"/>
                </a:solidFill>
                <a:latin typeface="inherit"/>
              </a:rPr>
              <a:t>de votre mieux</a:t>
            </a:r>
            <a:r>
              <a:rPr lang="fr-FR" sz="4000" b="1" i="1" kern="0" dirty="0">
                <a:latin typeface="inherit"/>
              </a:rPr>
              <a:t>, </a:t>
            </a:r>
          </a:p>
          <a:p>
            <a:pPr fontAlgn="base">
              <a:lnSpc>
                <a:spcPct val="150000"/>
              </a:lnSpc>
            </a:pPr>
            <a:r>
              <a:rPr lang="fr-FR" sz="4000" b="1" i="1" kern="0" dirty="0">
                <a:latin typeface="inherit"/>
              </a:rPr>
              <a:t>vous devez </a:t>
            </a:r>
            <a:r>
              <a:rPr lang="fr-FR" sz="4000" b="1" i="1" kern="0" dirty="0">
                <a:solidFill>
                  <a:srgbClr val="00B050"/>
                </a:solidFill>
                <a:latin typeface="inherit"/>
              </a:rPr>
              <a:t>savoir</a:t>
            </a:r>
            <a:r>
              <a:rPr lang="fr-FR" sz="4000" b="1" i="1" kern="0" dirty="0">
                <a:latin typeface="inherit"/>
              </a:rPr>
              <a:t> quoi faire, </a:t>
            </a:r>
          </a:p>
          <a:p>
            <a:pPr fontAlgn="base">
              <a:lnSpc>
                <a:spcPct val="150000"/>
              </a:lnSpc>
            </a:pPr>
            <a:r>
              <a:rPr lang="fr-FR" sz="4000" b="1" i="1" kern="0" dirty="0">
                <a:latin typeface="inherit"/>
              </a:rPr>
              <a:t>et puis faire </a:t>
            </a:r>
            <a:r>
              <a:rPr lang="fr-FR" sz="4000" b="1" i="1" kern="0" dirty="0">
                <a:solidFill>
                  <a:srgbClr val="0070C0"/>
                </a:solidFill>
                <a:latin typeface="inherit"/>
              </a:rPr>
              <a:t>de votre mieux</a:t>
            </a:r>
            <a:r>
              <a:rPr lang="fr-FR" sz="4000" b="1" i="1" kern="0" dirty="0">
                <a:latin typeface="inherit"/>
              </a:rPr>
              <a:t> »</a:t>
            </a:r>
            <a:endParaRPr lang="fr-FR" sz="4000" kern="0" dirty="0">
              <a:latin typeface="Open Sans"/>
            </a:endParaRPr>
          </a:p>
          <a:p>
            <a:pPr algn="r" fontAlgn="base">
              <a:lnSpc>
                <a:spcPct val="150000"/>
              </a:lnSpc>
            </a:pPr>
            <a:r>
              <a:rPr lang="fr-FR" sz="3600" i="1" kern="0" dirty="0">
                <a:latin typeface="inherit"/>
              </a:rPr>
              <a:t>Deming</a:t>
            </a:r>
            <a:endParaRPr lang="fr-FR" sz="3600" i="0" kern="0" dirty="0">
              <a:effectLst/>
              <a:latin typeface="Open Sans"/>
            </a:endParaRPr>
          </a:p>
        </p:txBody>
      </p:sp>
    </p:spTree>
    <p:extLst>
      <p:ext uri="{BB962C8B-B14F-4D97-AF65-F5344CB8AC3E}">
        <p14:creationId xmlns:p14="http://schemas.microsoft.com/office/powerpoint/2010/main" val="212584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 xmlns:a16="http://schemas.microsoft.com/office/drawing/2014/main" id="{B23C0956-2659-483F-9305-9267177F3620}"/>
              </a:ext>
            </a:extLst>
          </p:cNvPr>
          <p:cNvSpPr/>
          <p:nvPr/>
        </p:nvSpPr>
        <p:spPr>
          <a:xfrm>
            <a:off x="413657" y="982229"/>
            <a:ext cx="11386458" cy="4247317"/>
          </a:xfrm>
          <a:prstGeom prst="rect">
            <a:avLst/>
          </a:prstGeom>
        </p:spPr>
        <p:txBody>
          <a:bodyPr wrap="square">
            <a:spAutoFit/>
          </a:bodyPr>
          <a:lstStyle/>
          <a:p>
            <a:pPr>
              <a:lnSpc>
                <a:spcPct val="150000"/>
              </a:lnSpc>
            </a:pPr>
            <a:r>
              <a:rPr lang="fr-FR" sz="3000" kern="0" dirty="0"/>
              <a:t>La citation se divise en </a:t>
            </a:r>
            <a:r>
              <a:rPr lang="fr-FR" sz="3000" b="1" kern="0" dirty="0"/>
              <a:t>deux</a:t>
            </a:r>
            <a:r>
              <a:rPr lang="fr-FR" sz="3000" kern="0" dirty="0"/>
              <a:t> parties </a:t>
            </a:r>
            <a:r>
              <a:rPr lang="fr-FR" sz="3000" kern="0" dirty="0" smtClean="0"/>
              <a:t>:</a:t>
            </a:r>
          </a:p>
          <a:p>
            <a:pPr>
              <a:lnSpc>
                <a:spcPct val="150000"/>
              </a:lnSpc>
            </a:pPr>
            <a:endParaRPr lang="fr-FR" sz="3000" kern="0" dirty="0"/>
          </a:p>
          <a:p>
            <a:pPr>
              <a:lnSpc>
                <a:spcPct val="150000"/>
              </a:lnSpc>
              <a:buFont typeface="+mj-lt"/>
              <a:buAutoNum type="arabicPeriod"/>
            </a:pPr>
            <a:r>
              <a:rPr lang="fr-FR" sz="3000" b="1" kern="0" dirty="0"/>
              <a:t>"Il ne suffit pas de faire de votre mieux"</a:t>
            </a:r>
            <a:r>
              <a:rPr lang="fr-FR" sz="3000" kern="0" dirty="0"/>
              <a:t> </a:t>
            </a:r>
            <a:r>
              <a:rPr lang="fr-FR" sz="3000" kern="0" dirty="0" smtClean="0"/>
              <a:t>– </a:t>
            </a:r>
          </a:p>
          <a:p>
            <a:pPr>
              <a:lnSpc>
                <a:spcPct val="150000"/>
              </a:lnSpc>
            </a:pPr>
            <a:endParaRPr lang="fr-FR" sz="3000" kern="0" dirty="0">
              <a:solidFill>
                <a:srgbClr val="0070C0"/>
              </a:solidFill>
            </a:endParaRPr>
          </a:p>
          <a:p>
            <a:pPr>
              <a:lnSpc>
                <a:spcPct val="150000"/>
              </a:lnSpc>
            </a:pPr>
            <a:r>
              <a:rPr lang="fr-FR" sz="3000" kern="0" dirty="0" smtClean="0">
                <a:solidFill>
                  <a:srgbClr val="0070C0"/>
                </a:solidFill>
              </a:rPr>
              <a:t>Deming </a:t>
            </a:r>
            <a:r>
              <a:rPr lang="fr-FR" sz="3000" kern="0" dirty="0">
                <a:solidFill>
                  <a:srgbClr val="0070C0"/>
                </a:solidFill>
              </a:rPr>
              <a:t>remet en question l'idée répandue que </a:t>
            </a:r>
            <a:r>
              <a:rPr lang="fr-FR" sz="3000" b="1" kern="0" dirty="0">
                <a:solidFill>
                  <a:srgbClr val="0070C0"/>
                </a:solidFill>
              </a:rPr>
              <a:t>l'effort maximal garantit le succès</a:t>
            </a:r>
            <a:r>
              <a:rPr lang="fr-FR" sz="3000" kern="0" dirty="0" smtClean="0"/>
              <a:t>.</a:t>
            </a:r>
            <a:endParaRPr lang="fr-FR" sz="3000" kern="0" dirty="0">
              <a:solidFill>
                <a:srgbClr val="0070C0"/>
              </a:solidFill>
            </a:endParaRPr>
          </a:p>
        </p:txBody>
      </p:sp>
      <p:sp>
        <p:nvSpPr>
          <p:cNvPr id="6" name="Espace réservé du numéro de diapositive 2">
            <a:extLst>
              <a:ext uri="{FF2B5EF4-FFF2-40B4-BE49-F238E27FC236}">
                <a16:creationId xmlns="" xmlns:a16="http://schemas.microsoft.com/office/drawing/2014/main" id="{E1AEDF05-A1D1-456E-A914-E1A61EE7F13C}"/>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6</a:t>
            </a:fld>
            <a:endParaRPr lang="fr-FR" sz="1400">
              <a:solidFill>
                <a:schemeClr val="accent1">
                  <a:lumMod val="50000"/>
                </a:schemeClr>
              </a:solidFill>
            </a:endParaRPr>
          </a:p>
        </p:txBody>
      </p:sp>
    </p:spTree>
    <p:extLst>
      <p:ext uri="{BB962C8B-B14F-4D97-AF65-F5344CB8AC3E}">
        <p14:creationId xmlns:p14="http://schemas.microsoft.com/office/powerpoint/2010/main" val="98363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 xmlns:a16="http://schemas.microsoft.com/office/drawing/2014/main" id="{B23C0956-2659-483F-9305-9267177F3620}"/>
              </a:ext>
            </a:extLst>
          </p:cNvPr>
          <p:cNvSpPr/>
          <p:nvPr/>
        </p:nvSpPr>
        <p:spPr>
          <a:xfrm>
            <a:off x="629451" y="923144"/>
            <a:ext cx="11159778" cy="2862322"/>
          </a:xfrm>
          <a:prstGeom prst="rect">
            <a:avLst/>
          </a:prstGeom>
        </p:spPr>
        <p:txBody>
          <a:bodyPr wrap="square">
            <a:spAutoFit/>
          </a:bodyPr>
          <a:lstStyle/>
          <a:p>
            <a:pPr>
              <a:lnSpc>
                <a:spcPct val="150000"/>
              </a:lnSpc>
            </a:pPr>
            <a:r>
              <a:rPr lang="fr-FR" sz="3000" b="1" kern="0" dirty="0" smtClean="0"/>
              <a:t>2. "vous </a:t>
            </a:r>
            <a:r>
              <a:rPr lang="fr-FR" sz="3000" b="1" kern="0" dirty="0"/>
              <a:t>devez savoir quoi faire, et puis faire de votre mieux"</a:t>
            </a:r>
            <a:r>
              <a:rPr lang="fr-FR" sz="3000" kern="0" dirty="0"/>
              <a:t> </a:t>
            </a:r>
            <a:endParaRPr lang="fr-FR" sz="3000" kern="0" dirty="0"/>
          </a:p>
          <a:p>
            <a:pPr>
              <a:lnSpc>
                <a:spcPct val="150000"/>
              </a:lnSpc>
            </a:pPr>
            <a:endParaRPr lang="fr-FR" sz="3000" kern="0" dirty="0" smtClean="0"/>
          </a:p>
          <a:p>
            <a:pPr>
              <a:lnSpc>
                <a:spcPct val="150000"/>
              </a:lnSpc>
            </a:pPr>
            <a:r>
              <a:rPr lang="fr-FR" sz="3000" kern="0" dirty="0" smtClean="0">
                <a:solidFill>
                  <a:srgbClr val="0070C0"/>
                </a:solidFill>
              </a:rPr>
              <a:t>Il </a:t>
            </a:r>
            <a:r>
              <a:rPr lang="fr-FR" sz="3000" kern="0" dirty="0">
                <a:solidFill>
                  <a:srgbClr val="0070C0"/>
                </a:solidFill>
              </a:rPr>
              <a:t>ajoute la dimension cruciale de </a:t>
            </a:r>
            <a:r>
              <a:rPr lang="fr-FR" sz="3000" b="1" kern="0" dirty="0">
                <a:solidFill>
                  <a:srgbClr val="0070C0"/>
                </a:solidFill>
                <a:highlight>
                  <a:srgbClr val="FFFF00"/>
                </a:highlight>
              </a:rPr>
              <a:t>la direction </a:t>
            </a:r>
            <a:r>
              <a:rPr lang="fr-FR" sz="3000" kern="0" dirty="0">
                <a:solidFill>
                  <a:srgbClr val="0070C0"/>
                </a:solidFill>
              </a:rPr>
              <a:t>et de la connaissance avant l'effort.</a:t>
            </a:r>
          </a:p>
        </p:txBody>
      </p:sp>
      <p:sp>
        <p:nvSpPr>
          <p:cNvPr id="5" name="Rectangle 4">
            <a:extLst>
              <a:ext uri="{FF2B5EF4-FFF2-40B4-BE49-F238E27FC236}">
                <a16:creationId xmlns="" xmlns:a16="http://schemas.microsoft.com/office/drawing/2014/main" id="{90C8B283-4E4A-48BF-A5F3-528D8524984F}"/>
              </a:ext>
            </a:extLst>
          </p:cNvPr>
          <p:cNvSpPr/>
          <p:nvPr/>
        </p:nvSpPr>
        <p:spPr>
          <a:xfrm>
            <a:off x="549915" y="4553534"/>
            <a:ext cx="11386458" cy="1405769"/>
          </a:xfrm>
          <a:prstGeom prst="rect">
            <a:avLst/>
          </a:prstGeom>
        </p:spPr>
        <p:txBody>
          <a:bodyPr wrap="square">
            <a:spAutoFit/>
          </a:bodyPr>
          <a:lstStyle/>
          <a:p>
            <a:pPr>
              <a:lnSpc>
                <a:spcPct val="150000"/>
              </a:lnSpc>
            </a:pPr>
            <a:r>
              <a:rPr lang="fr-FR" sz="3000" kern="0" dirty="0"/>
              <a:t>Deming nous enseigne que </a:t>
            </a:r>
            <a:r>
              <a:rPr lang="fr-FR" sz="3000" b="1" kern="0" dirty="0">
                <a:solidFill>
                  <a:srgbClr val="0070C0"/>
                </a:solidFill>
              </a:rPr>
              <a:t>l'effort sans direction stratégique est inefficace, voire contre-productif</a:t>
            </a:r>
            <a:r>
              <a:rPr lang="fr-FR" sz="3000" b="1" kern="0" dirty="0"/>
              <a:t>.</a:t>
            </a:r>
          </a:p>
        </p:txBody>
      </p:sp>
      <p:sp>
        <p:nvSpPr>
          <p:cNvPr id="6" name="Espace réservé du numéro de diapositive 2">
            <a:extLst>
              <a:ext uri="{FF2B5EF4-FFF2-40B4-BE49-F238E27FC236}">
                <a16:creationId xmlns="" xmlns:a16="http://schemas.microsoft.com/office/drawing/2014/main" id="{E1AEDF05-A1D1-456E-A914-E1A61EE7F13C}"/>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7</a:t>
            </a:fld>
            <a:endParaRPr lang="fr-FR" sz="1400">
              <a:solidFill>
                <a:schemeClr val="accent1">
                  <a:lumMod val="50000"/>
                </a:schemeClr>
              </a:solidFill>
            </a:endParaRPr>
          </a:p>
        </p:txBody>
      </p:sp>
    </p:spTree>
    <p:extLst>
      <p:ext uri="{BB962C8B-B14F-4D97-AF65-F5344CB8AC3E}">
        <p14:creationId xmlns:p14="http://schemas.microsoft.com/office/powerpoint/2010/main" val="54004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2">
            <a:extLst>
              <a:ext uri="{FF2B5EF4-FFF2-40B4-BE49-F238E27FC236}">
                <a16:creationId xmlns="" xmlns:a16="http://schemas.microsoft.com/office/drawing/2014/main" id="{E1AEDF05-A1D1-456E-A914-E1A61EE7F13C}"/>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8</a:t>
            </a:fld>
            <a:endParaRPr lang="fr-FR" sz="1400">
              <a:solidFill>
                <a:schemeClr val="accent1">
                  <a:lumMod val="50000"/>
                </a:schemeClr>
              </a:solidFill>
            </a:endParaRPr>
          </a:p>
        </p:txBody>
      </p:sp>
      <p:sp>
        <p:nvSpPr>
          <p:cNvPr id="4" name="Rectangle 3">
            <a:extLst>
              <a:ext uri="{FF2B5EF4-FFF2-40B4-BE49-F238E27FC236}">
                <a16:creationId xmlns="" xmlns:a16="http://schemas.microsoft.com/office/drawing/2014/main" id="{7ECFC8C4-BB46-4F7F-9350-01EF212F7C5D}"/>
              </a:ext>
            </a:extLst>
          </p:cNvPr>
          <p:cNvSpPr/>
          <p:nvPr/>
        </p:nvSpPr>
        <p:spPr>
          <a:xfrm>
            <a:off x="672078" y="779602"/>
            <a:ext cx="7946990" cy="553998"/>
          </a:xfrm>
          <a:prstGeom prst="rect">
            <a:avLst/>
          </a:prstGeom>
        </p:spPr>
        <p:txBody>
          <a:bodyPr wrap="square">
            <a:spAutoFit/>
          </a:bodyPr>
          <a:lstStyle/>
          <a:p>
            <a:r>
              <a:rPr lang="fr-FR" sz="3000" b="1" kern="0" dirty="0">
                <a:solidFill>
                  <a:srgbClr val="0070C0"/>
                </a:solidFill>
              </a:rPr>
              <a:t>La citation de Deming inclut les deux aspects :</a:t>
            </a:r>
          </a:p>
        </p:txBody>
      </p:sp>
      <p:sp>
        <p:nvSpPr>
          <p:cNvPr id="7" name="Rectangle 6">
            <a:extLst>
              <a:ext uri="{FF2B5EF4-FFF2-40B4-BE49-F238E27FC236}">
                <a16:creationId xmlns="" xmlns:a16="http://schemas.microsoft.com/office/drawing/2014/main" id="{9ABB6C56-E7D8-4F8A-80CC-C5D8CAE84616}"/>
              </a:ext>
            </a:extLst>
          </p:cNvPr>
          <p:cNvSpPr/>
          <p:nvPr/>
        </p:nvSpPr>
        <p:spPr>
          <a:xfrm>
            <a:off x="1893300" y="2264375"/>
            <a:ext cx="2109873" cy="584775"/>
          </a:xfrm>
          <a:prstGeom prst="rect">
            <a:avLst/>
          </a:prstGeom>
        </p:spPr>
        <p:txBody>
          <a:bodyPr wrap="none">
            <a:spAutoFit/>
          </a:bodyPr>
          <a:lstStyle/>
          <a:p>
            <a:r>
              <a:rPr lang="fr-FR" sz="3200" b="1" kern="0" dirty="0"/>
              <a:t>la direction</a:t>
            </a:r>
            <a:endParaRPr lang="fr-FR" sz="3200" dirty="0"/>
          </a:p>
        </p:txBody>
      </p:sp>
      <p:sp>
        <p:nvSpPr>
          <p:cNvPr id="8" name="Rectangle 7">
            <a:extLst>
              <a:ext uri="{FF2B5EF4-FFF2-40B4-BE49-F238E27FC236}">
                <a16:creationId xmlns="" xmlns:a16="http://schemas.microsoft.com/office/drawing/2014/main" id="{89A09B80-1C82-44B7-B581-8A2D6DDF091F}"/>
              </a:ext>
            </a:extLst>
          </p:cNvPr>
          <p:cNvSpPr/>
          <p:nvPr/>
        </p:nvSpPr>
        <p:spPr>
          <a:xfrm>
            <a:off x="7362955" y="2264375"/>
            <a:ext cx="2512226" cy="584775"/>
          </a:xfrm>
          <a:prstGeom prst="rect">
            <a:avLst/>
          </a:prstGeom>
        </p:spPr>
        <p:txBody>
          <a:bodyPr wrap="none">
            <a:spAutoFit/>
          </a:bodyPr>
          <a:lstStyle/>
          <a:p>
            <a:r>
              <a:rPr lang="fr-FR" sz="3200" b="1" kern="0" dirty="0"/>
              <a:t>et l’exécution</a:t>
            </a:r>
            <a:endParaRPr lang="fr-FR" sz="3200" dirty="0"/>
          </a:p>
        </p:txBody>
      </p:sp>
      <p:sp>
        <p:nvSpPr>
          <p:cNvPr id="9" name="Flèche : bas 8">
            <a:extLst>
              <a:ext uri="{FF2B5EF4-FFF2-40B4-BE49-F238E27FC236}">
                <a16:creationId xmlns="" xmlns:a16="http://schemas.microsoft.com/office/drawing/2014/main" id="{F2E17041-31E7-4F6A-9203-5609F32B3D2D}"/>
              </a:ext>
            </a:extLst>
          </p:cNvPr>
          <p:cNvSpPr/>
          <p:nvPr/>
        </p:nvSpPr>
        <p:spPr>
          <a:xfrm>
            <a:off x="2695154" y="3160258"/>
            <a:ext cx="506164" cy="57985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 xmlns:a16="http://schemas.microsoft.com/office/drawing/2014/main" id="{9C95D5A8-BF77-4C72-A536-2AB99FE5FAE0}"/>
              </a:ext>
            </a:extLst>
          </p:cNvPr>
          <p:cNvSpPr/>
          <p:nvPr/>
        </p:nvSpPr>
        <p:spPr>
          <a:xfrm>
            <a:off x="8484520" y="3136785"/>
            <a:ext cx="506164" cy="57985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 xmlns:a16="http://schemas.microsoft.com/office/drawing/2014/main" id="{1C7F92CE-3441-406C-B850-6F217DCB28E9}"/>
              </a:ext>
            </a:extLst>
          </p:cNvPr>
          <p:cNvSpPr/>
          <p:nvPr/>
        </p:nvSpPr>
        <p:spPr>
          <a:xfrm>
            <a:off x="1917346" y="4235713"/>
            <a:ext cx="2085827" cy="584775"/>
          </a:xfrm>
          <a:prstGeom prst="rect">
            <a:avLst/>
          </a:prstGeom>
        </p:spPr>
        <p:txBody>
          <a:bodyPr wrap="none">
            <a:spAutoFit/>
          </a:bodyPr>
          <a:lstStyle/>
          <a:p>
            <a:r>
              <a:rPr lang="fr-FR" sz="3200" b="1" kern="0" dirty="0"/>
              <a:t>la stratégie</a:t>
            </a:r>
            <a:endParaRPr lang="fr-FR" sz="3200" dirty="0"/>
          </a:p>
        </p:txBody>
      </p:sp>
      <p:sp>
        <p:nvSpPr>
          <p:cNvPr id="12" name="Rectangle 11">
            <a:extLst>
              <a:ext uri="{FF2B5EF4-FFF2-40B4-BE49-F238E27FC236}">
                <a16:creationId xmlns="" xmlns:a16="http://schemas.microsoft.com/office/drawing/2014/main" id="{7EAE6638-AD06-49B1-9E12-BEA2BE26C44C}"/>
              </a:ext>
            </a:extLst>
          </p:cNvPr>
          <p:cNvSpPr/>
          <p:nvPr/>
        </p:nvSpPr>
        <p:spPr>
          <a:xfrm>
            <a:off x="7152873" y="4156703"/>
            <a:ext cx="3425938" cy="584775"/>
          </a:xfrm>
          <a:prstGeom prst="rect">
            <a:avLst/>
          </a:prstGeom>
        </p:spPr>
        <p:txBody>
          <a:bodyPr wrap="none">
            <a:spAutoFit/>
          </a:bodyPr>
          <a:lstStyle/>
          <a:p>
            <a:r>
              <a:rPr lang="fr-FR" sz="3200" b="1" kern="0" dirty="0"/>
              <a:t>et la gestion </a:t>
            </a:r>
            <a:r>
              <a:rPr lang="fr-FR" sz="3200" b="1" kern="0" dirty="0"/>
              <a:t>(</a:t>
            </a:r>
            <a:r>
              <a:rPr lang="fr-FR" sz="3200" b="1" kern="0" dirty="0" smtClean="0"/>
              <a:t>agile)</a:t>
            </a:r>
            <a:endParaRPr lang="fr-FR" sz="3200" dirty="0"/>
          </a:p>
        </p:txBody>
      </p:sp>
      <p:sp>
        <p:nvSpPr>
          <p:cNvPr id="2" name="Rectangle 1"/>
          <p:cNvSpPr/>
          <p:nvPr/>
        </p:nvSpPr>
        <p:spPr>
          <a:xfrm>
            <a:off x="1573206" y="1995812"/>
            <a:ext cx="3072367" cy="315557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113273" y="1995812"/>
            <a:ext cx="3465537" cy="315557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7495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64C42E1-02EA-4131-8D13-7F746CFD008B}"/>
              </a:ext>
            </a:extLst>
          </p:cNvPr>
          <p:cNvSpPr/>
          <p:nvPr/>
        </p:nvSpPr>
        <p:spPr>
          <a:xfrm>
            <a:off x="163286" y="179614"/>
            <a:ext cx="11887200" cy="65477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2">
            <a:extLst>
              <a:ext uri="{FF2B5EF4-FFF2-40B4-BE49-F238E27FC236}">
                <a16:creationId xmlns="" xmlns:a16="http://schemas.microsoft.com/office/drawing/2014/main" id="{339001B1-56D2-496A-BED2-A723D6C94C93}"/>
              </a:ext>
            </a:extLst>
          </p:cNvPr>
          <p:cNvSpPr>
            <a:spLocks noGrp="1"/>
          </p:cNvSpPr>
          <p:nvPr>
            <p:ph type="sldNum" sz="quarter" idx="12"/>
          </p:nvPr>
        </p:nvSpPr>
        <p:spPr>
          <a:xfrm>
            <a:off x="9193173" y="6365856"/>
            <a:ext cx="2743200" cy="365125"/>
          </a:xfrm>
        </p:spPr>
        <p:txBody>
          <a:bodyPr/>
          <a:lstStyle/>
          <a:p>
            <a:fld id="{811780CC-C6F2-490D-B62D-E9340C2562E9}" type="slidenum">
              <a:rPr lang="fr-FR" sz="1400" smtClean="0">
                <a:solidFill>
                  <a:schemeClr val="accent1">
                    <a:lumMod val="50000"/>
                  </a:schemeClr>
                </a:solidFill>
              </a:rPr>
              <a:t>9</a:t>
            </a:fld>
            <a:endParaRPr lang="fr-FR" sz="1400">
              <a:solidFill>
                <a:schemeClr val="accent1">
                  <a:lumMod val="50000"/>
                </a:schemeClr>
              </a:solidFill>
            </a:endParaRPr>
          </a:p>
        </p:txBody>
      </p:sp>
      <p:sp>
        <p:nvSpPr>
          <p:cNvPr id="2" name="Rectangle 1">
            <a:extLst>
              <a:ext uri="{FF2B5EF4-FFF2-40B4-BE49-F238E27FC236}">
                <a16:creationId xmlns="" xmlns:a16="http://schemas.microsoft.com/office/drawing/2014/main" id="{5E35CCDE-CDC4-4BD5-8F5C-1A694F479979}"/>
              </a:ext>
            </a:extLst>
          </p:cNvPr>
          <p:cNvSpPr/>
          <p:nvPr/>
        </p:nvSpPr>
        <p:spPr>
          <a:xfrm>
            <a:off x="933752" y="538757"/>
            <a:ext cx="10445447" cy="5262979"/>
          </a:xfrm>
          <a:prstGeom prst="rect">
            <a:avLst/>
          </a:prstGeom>
        </p:spPr>
        <p:txBody>
          <a:bodyPr wrap="square">
            <a:spAutoFit/>
          </a:bodyPr>
          <a:lstStyle/>
          <a:p>
            <a:pPr algn="just">
              <a:lnSpc>
                <a:spcPct val="200000"/>
              </a:lnSpc>
            </a:pPr>
            <a:r>
              <a:rPr lang="fr-FR" sz="2800" b="1" kern="0" dirty="0">
                <a:latin typeface="Arial" panose="020B0604020202020204" pitchFamily="34" charset="0"/>
                <a:cs typeface="Arial" panose="020B0604020202020204" pitchFamily="34" charset="0"/>
              </a:rPr>
              <a:t>La citation de Deming s’applique particulièrement à : </a:t>
            </a:r>
          </a:p>
          <a:p>
            <a:pPr marL="457200" indent="-101600" algn="just">
              <a:lnSpc>
                <a:spcPct val="200000"/>
              </a:lnSpc>
              <a:buAutoNum type="arabicPeriod"/>
            </a:pPr>
            <a:r>
              <a:rPr lang="fr-FR" sz="2800" b="1" kern="0" dirty="0">
                <a:solidFill>
                  <a:srgbClr val="0070C0"/>
                </a:solidFill>
                <a:latin typeface="Arial" panose="020B0604020202020204" pitchFamily="34" charset="0"/>
                <a:cs typeface="Arial" panose="020B0604020202020204" pitchFamily="34" charset="0"/>
              </a:rPr>
              <a:t> l’alignement stratégique</a:t>
            </a:r>
            <a:r>
              <a:rPr lang="fr-FR" sz="2800" b="1" kern="0" dirty="0">
                <a:latin typeface="Arial" panose="020B0604020202020204" pitchFamily="34" charset="0"/>
                <a:cs typeface="Arial" panose="020B0604020202020204" pitchFamily="34" charset="0"/>
              </a:rPr>
              <a:t>, </a:t>
            </a:r>
          </a:p>
          <a:p>
            <a:pPr marL="457200" indent="-101600" algn="just">
              <a:lnSpc>
                <a:spcPct val="200000"/>
              </a:lnSpc>
              <a:buAutoNum type="arabicPeriod"/>
            </a:pPr>
            <a:r>
              <a:rPr lang="fr-FR" sz="2800" b="1" kern="0" dirty="0">
                <a:solidFill>
                  <a:srgbClr val="0070C0"/>
                </a:solidFill>
                <a:latin typeface="Arial" panose="020B0604020202020204" pitchFamily="34" charset="0"/>
                <a:cs typeface="Arial" panose="020B0604020202020204" pitchFamily="34" charset="0"/>
              </a:rPr>
              <a:t> l’agilité stratégique</a:t>
            </a:r>
            <a:r>
              <a:rPr lang="fr-FR" sz="2800" b="1" kern="0" dirty="0">
                <a:latin typeface="Arial" panose="020B0604020202020204" pitchFamily="34" charset="0"/>
                <a:cs typeface="Arial" panose="020B0604020202020204" pitchFamily="34" charset="0"/>
              </a:rPr>
              <a:t>, </a:t>
            </a:r>
          </a:p>
          <a:p>
            <a:pPr marL="457200" indent="-101600" algn="just">
              <a:lnSpc>
                <a:spcPct val="200000"/>
              </a:lnSpc>
              <a:buAutoNum type="arabicPeriod"/>
            </a:pPr>
            <a:r>
              <a:rPr lang="fr-FR" sz="2800" b="1" kern="0" dirty="0">
                <a:latin typeface="Arial" panose="020B0604020202020204" pitchFamily="34" charset="0"/>
                <a:cs typeface="Arial" panose="020B0604020202020204" pitchFamily="34" charset="0"/>
              </a:rPr>
              <a:t> ou </a:t>
            </a:r>
            <a:r>
              <a:rPr lang="fr-FR" sz="2800" b="1" kern="0" dirty="0">
                <a:solidFill>
                  <a:srgbClr val="0070C0"/>
                </a:solidFill>
                <a:latin typeface="Arial" panose="020B0604020202020204" pitchFamily="34" charset="0"/>
                <a:cs typeface="Arial" panose="020B0604020202020204" pitchFamily="34" charset="0"/>
              </a:rPr>
              <a:t>la stratégie intentionnelle</a:t>
            </a:r>
            <a:r>
              <a:rPr lang="fr-FR" sz="2800" b="1" kern="0" dirty="0">
                <a:latin typeface="Arial" panose="020B0604020202020204" pitchFamily="34" charset="0"/>
                <a:cs typeface="Arial" panose="020B0604020202020204" pitchFamily="34" charset="0"/>
              </a:rPr>
              <a:t>, </a:t>
            </a:r>
          </a:p>
          <a:p>
            <a:pPr algn="just">
              <a:lnSpc>
                <a:spcPct val="200000"/>
              </a:lnSpc>
            </a:pPr>
            <a:r>
              <a:rPr lang="fr-FR" sz="2800" b="1" kern="0" dirty="0">
                <a:latin typeface="Arial" panose="020B0604020202020204" pitchFamily="34" charset="0"/>
                <a:cs typeface="Arial" panose="020B0604020202020204" pitchFamily="34" charset="0"/>
              </a:rPr>
              <a:t>car ces concepts intègrent à la fois </a:t>
            </a:r>
            <a:r>
              <a:rPr lang="fr-FR" sz="2800" b="1" u="sng" kern="0" dirty="0">
                <a:latin typeface="Arial" panose="020B0604020202020204" pitchFamily="34" charset="0"/>
                <a:cs typeface="Arial" panose="020B0604020202020204" pitchFamily="34" charset="0"/>
              </a:rPr>
              <a:t>la clarté des priorités</a:t>
            </a:r>
            <a:r>
              <a:rPr lang="fr-FR" sz="2800" b="1" kern="0" dirty="0">
                <a:latin typeface="Arial" panose="020B0604020202020204" pitchFamily="34" charset="0"/>
                <a:cs typeface="Arial" panose="020B0604020202020204" pitchFamily="34" charset="0"/>
              </a:rPr>
              <a:t> et l’excellence dans l’exécution.</a:t>
            </a:r>
            <a:endParaRPr lang="fr-FR" sz="2800" b="1" kern="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3262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4007</TotalTime>
  <Words>693</Words>
  <Application>Microsoft Office PowerPoint</Application>
  <PresentationFormat>Grand écran</PresentationFormat>
  <Paragraphs>114</Paragraphs>
  <Slides>24</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Calibri Light</vt:lpstr>
      <vt:lpstr>inherit</vt:lpstr>
      <vt:lpstr>Inter</vt:lpstr>
      <vt:lpstr>Open Sans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ELHASSEN TAKTAK</dc:creator>
  <cp:lastModifiedBy>User</cp:lastModifiedBy>
  <cp:revision>393</cp:revision>
  <cp:lastPrinted>2025-03-13T14:21:49Z</cp:lastPrinted>
  <dcterms:created xsi:type="dcterms:W3CDTF">2025-03-03T14:52:37Z</dcterms:created>
  <dcterms:modified xsi:type="dcterms:W3CDTF">2025-05-22T06:07:30Z</dcterms:modified>
</cp:coreProperties>
</file>