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y="5143500" cx="9144000"/>
  <p:notesSz cx="6858000" cy="9144000"/>
  <p:embeddedFontLst>
    <p:embeddedFont>
      <p:font typeface="Libre Franklin Medium"/>
      <p:regular r:id="rId33"/>
      <p:bold r:id="rId34"/>
      <p:italic r:id="rId35"/>
      <p:boldItalic r:id="rId36"/>
    </p:embeddedFont>
    <p:embeddedFont>
      <p:font typeface="Arial Black"/>
      <p:regular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GoogleSlidesCustomDataVersion2">
      <go:slidesCustomData xmlns:go="http://customooxmlschemas.google.com/" r:id="rId38" roundtripDataSignature="AMtx7mhH8gpnjGUfcpDCQqvs94Sm8YL2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LibreFranklinMedium-regular.fntdata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LibreFranklinMedium-italic.fntdata"/><Relationship Id="rId12" Type="http://schemas.openxmlformats.org/officeDocument/2006/relationships/slide" Target="slides/slide7.xml"/><Relationship Id="rId34" Type="http://schemas.openxmlformats.org/officeDocument/2006/relationships/font" Target="fonts/LibreFranklinMedium-bold.fntdata"/><Relationship Id="rId15" Type="http://schemas.openxmlformats.org/officeDocument/2006/relationships/slide" Target="slides/slide10.xml"/><Relationship Id="rId37" Type="http://schemas.openxmlformats.org/officeDocument/2006/relationships/font" Target="fonts/ArialBlack-regular.fntdata"/><Relationship Id="rId14" Type="http://schemas.openxmlformats.org/officeDocument/2006/relationships/slide" Target="slides/slide9.xml"/><Relationship Id="rId36" Type="http://schemas.openxmlformats.org/officeDocument/2006/relationships/font" Target="fonts/LibreFranklinMedium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customschemas.google.com/relationships/presentationmetadata" Target="meta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fr-CA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miro.com/app/board/o9J_lI3IH98=/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r.wikipedia.org/wiki/Match_%C3%A0_100_points_de_Wilt_Chamberlain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r.wikipedia.org/wiki/Records_NBA" TargetMode="Externa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fr.wikipedia.org/wiki/Dick_Fosbury" TargetMode="External"/><Relationship Id="rId3" Type="http://schemas.openxmlformats.org/officeDocument/2006/relationships/hyperlink" Target="https://fr.wikipedia.org/wiki/Fosbury-flop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elia.be/fr/actualites/communiques-de-presse/2021/03/20210331_the_nest" TargetMode="Externa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51a34456b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https://miro.com/app/board/o9J_lI3IH98=/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" name="Google Shape;44;g251a34456b5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51a34456b5_1_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g251a34456b5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fr-CA" u="sng"/>
              <a:t>Externes</a:t>
            </a:r>
            <a:endParaRPr b="1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Le premier choc =&gt; c’est une équipe où 80% est externes =&gt; cultural change 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=&gt; aparté Pyxis - Journée agile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Les speakers, les volontaires, la core team,...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Et quid des Freelances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Le nest : l’équipe du nest est tjs la même : l’équipe est soudée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=&gt; la première était une belle expérience car on a construit l’équipe 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=&gt; si c’est une nouvelle équipe, 5j c’est bon voir plus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Mais si c’est une équipe qui tourne,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fr-CA" u="sng"/>
              <a:t>Kickoff</a:t>
            </a:r>
            <a:endParaRPr b="1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5 jours sur 35 =&gt; c’est long !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Mais nécessaire au début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=&gt; on a tellement envie de leur apprendre et leur partager les bonnes recettes/formules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fr-CA" u="sng"/>
              <a:t>Techno</a:t>
            </a:r>
            <a:endParaRPr b="1" u="sng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+- Libre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g251a34456b5_1_6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51a34456b5_1_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251a34456b5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g251a34456b5_1_7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51a34456b5_1_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g251a34456b5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+_ 6-8 personnes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UX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DEV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SM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Architecte/tech support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Equipe Produit + Core team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Et un PO =&gt; la seule personne interne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=&gt; par qui passe le changement culturel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Quelle expérience Pyxis ?</a:t>
            </a:r>
            <a:endParaRPr/>
          </a:p>
        </p:txBody>
      </p:sp>
      <p:sp>
        <p:nvSpPr>
          <p:cNvPr id="139" name="Google Shape;139;g251a34456b5_1_8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51a34456b5_1_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7" name="Google Shape;147;g251a34456b5_1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g251a34456b5_1_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51a34456b5_1_9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251a34456b5_1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&lt; 51% au moins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porte la vision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Attention Proxy PO =&gt; on veut aller vite !</a:t>
            </a:r>
            <a:endParaRPr/>
          </a:p>
        </p:txBody>
      </p:sp>
      <p:sp>
        <p:nvSpPr>
          <p:cNvPr id="156" name="Google Shape;156;g251a34456b5_1_9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51a34456b5_1_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3" name="Google Shape;163;g251a34456b5_1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problème le Nest est un projet IT =&gt; guidé par des techniciens et ingénieurs et donc on loupe un peu la target pure de tester l’hypothèse business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stack technique lourde pour 30 à 40 % de projet en prod (successful)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" name="Google Shape;164;g251a34456b5_1_10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1a34456b5_1_11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1" name="Google Shape;171;g251a34456b5_1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Sans une approche UX (User eXperience), votre projet sera une app d’ingénieur pour des ingénieurs (Design thinking)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g251a34456b5_1_11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51a34456b5_1_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" name="Google Shape;181;g251a34456b5_1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OZ - Thijs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quel est le kpi du succès ? 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2" name="Google Shape;182;g251a34456b5_1_12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51a34456b5_1_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g251a34456b5_1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BE-DE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et avec des personnes impliquées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Internes / Externes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Peu importe, mais des personnes impliquées, commitée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0" name="Google Shape;190;g251a34456b5_1_128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51a34456b5_1_1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7" name="Google Shape;197;g251a34456b5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SSO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OZ qui vient dire ce qui serait mieux pour le nest =&gt; kickoff en 2 jours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retirer les blockers 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c’est un outil de changement de culture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surtout quand la même boîte fait une transfo agile/digitale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les builders ne sont pas ceux qui mettront le produit en production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(exple Hackathon Agilys)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8" name="Google Shape;198;g251a34456b5_1_13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1a34456b5_1_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g251a34456b5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" name="Google Shape;53;g251a34456b5_1_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51a34456b5_1_1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251a34456b5_1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Et donc accueillir l’échec comme une leçon à apprendre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Felix mécontent car on a pas atteint le produit fini comme il le voulait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Mais quand c’en est un, aller rapidement en mode production !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trop de projets ne démarrent pas car le délai est trop long entre la fin du nest et le début du projet en mode production.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on perd les porteurs du projet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ou on confie cela à d’autres !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g251a34456b5_1_14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51a34456b5_1_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g251a34456b5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Management 3.0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LAO - NEST - xxx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LAO - le lien, le catalogue des services concurrents (manque d’alignement)</a:t>
            </a:r>
            <a:b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le focus est passé du changement culturel au démarrer des produits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after care : 0 !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251a34456b5_1_14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51a34456b5_1_1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1" name="Google Shape;221;g251a34456b5_1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2 projets en //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=&gt; 2 coach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251a34456b5_1_15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51a34456b5_1_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51a34456b5_1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Belgique - Allemagne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Cadres - employés - ouvriers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rPr lang="fr-CA" sz="2000">
                <a:solidFill>
                  <a:srgbClr val="2D2E2F"/>
                </a:solidFill>
                <a:latin typeface="Arial"/>
                <a:ea typeface="Arial"/>
                <a:cs typeface="Arial"/>
                <a:sym typeface="Arial"/>
              </a:rPr>
              <a:t>Au sein de l’équipe, on fait les choses sérieusement, mais avec du FUN</a:t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sz="2000">
              <a:solidFill>
                <a:srgbClr val="2D2E2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51a34456b5_1_16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51a34456b5_1_1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251a34456b5_1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8" name="Google Shape;238;g251a34456b5_1_17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51a34456b5_1_1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5" name="Google Shape;245;g251a34456b5_1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g251a34456b5_1_17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251a34456b5_1_1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3" name="Google Shape;253;g251a34456b5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4" name="Google Shape;254;g251a34456b5_1_18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51a34456b5_1_1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" name="Google Shape;261;g251a34456b5_1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2" name="Google Shape;262;g251a34456b5_1_19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fr-CA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51a34456b5_1_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" name="Google Shape;61;g251a34456b5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Au détour d’une conférence sur l’agilité, entre autre sur le flux, kanban, …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Le speaker parle de ce record et surtout de la façon dont Chamberlain a battu ce record et qui reste aujourd’hui encore, après 60 ans, son record.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https://fr.wikipedia.org/wiki/Match_%C3%A0_100_points_de_Wilt_Chamberlain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Il aurait entre autre encore aujourd’hui 70 record inbattus sur toute sa carrière.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" name="Google Shape;62;g251a34456b5_1_1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51a34456b5_1_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" name="Google Shape;71;g251a34456b5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https://fr.wikipedia.org/wiki/Records_NBA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" name="Google Shape;72;g251a34456b5_1_24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51a34456b5_1_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251a34456b5_1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https://fr.wikipedia.org/wiki/Dick_Fosbury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 u="sng">
                <a:solidFill>
                  <a:schemeClr val="hlink"/>
                </a:solidFill>
                <a:hlinkClick r:id="rId3"/>
              </a:rPr>
              <a:t>https://fr.wikipedia.org/wiki/Fosbury-flop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0" name="Google Shape;80;g251a34456b5_1_3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51a34456b5_1_3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" name="Google Shape;88;g251a34456b5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 u="sng">
                <a:solidFill>
                  <a:schemeClr val="hlink"/>
                </a:solidFill>
                <a:hlinkClick r:id="rId2"/>
              </a:rPr>
              <a:t>https://www.elia.be/fr/actualites/communiques-de-presse/2021/03/20210331_the_nest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Proto / POC / MVP</a:t>
            </a:r>
            <a:endParaRPr/>
          </a:p>
        </p:txBody>
      </p:sp>
      <p:sp>
        <p:nvSpPr>
          <p:cNvPr id="89" name="Google Shape;89;g251a34456b5_1_39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51a34456b5_1_4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6" name="Google Shape;96;g251a34456b5_1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Le CTO est le sponsor et clairement c’est dans la stratégie de l’entreprise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On a eu le CTO à certaines démo, au début.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Accenture a travaillé le projet avec les directeur et le board.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Le cieux sont avec moi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cerise sur le gateau : on me dit que cela doit servir aussi d’outil de changement culturel.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" name="Google Shape;97;g251a34456b5_1_46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51a34456b5_1_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4" name="Google Shape;104;g251a34456b5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Ensuite les attentes, les projections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=&gt; dans ma tête on postule en équipe dans le Nest et nous (coach) on les aide tous à passer à la pratique en faisant confiance au process de A à Z.</a:t>
            </a:r>
            <a:endParaRPr/>
          </a:p>
        </p:txBody>
      </p:sp>
      <p:sp>
        <p:nvSpPr>
          <p:cNvPr id="105" name="Google Shape;105;g251a34456b5_1_53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51a34456b5_1_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" name="Google Shape;112;g251a34456b5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Ensuite les attentes, les projections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-CA"/>
              <a:t>=&gt; dans ma tête on postule en équipe dans le Nest et nous (coach) on les aide tous à passer à la pratique en faisant confiance au process de A à Z.</a:t>
            </a:r>
            <a:endParaRPr/>
          </a:p>
        </p:txBody>
      </p:sp>
      <p:sp>
        <p:nvSpPr>
          <p:cNvPr id="113" name="Google Shape;113;g251a34456b5_1_60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52"/>
          <p:cNvSpPr/>
          <p:nvPr/>
        </p:nvSpPr>
        <p:spPr>
          <a:xfrm>
            <a:off x="152400" y="115442"/>
            <a:ext cx="6705600" cy="491604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0" name="Google Shape;20;p152"/>
          <p:cNvSpPr txBox="1"/>
          <p:nvPr>
            <p:ph idx="10" type="dt"/>
          </p:nvPr>
        </p:nvSpPr>
        <p:spPr>
          <a:xfrm>
            <a:off x="370899" y="4767263"/>
            <a:ext cx="1110865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52"/>
          <p:cNvSpPr txBox="1"/>
          <p:nvPr>
            <p:ph idx="11" type="ftr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52"/>
          <p:cNvSpPr txBox="1"/>
          <p:nvPr>
            <p:ph type="title"/>
          </p:nvPr>
        </p:nvSpPr>
        <p:spPr>
          <a:xfrm>
            <a:off x="457200" y="1539720"/>
            <a:ext cx="63246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  <a:defRPr sz="2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2"/>
          <p:cNvSpPr/>
          <p:nvPr/>
        </p:nvSpPr>
        <p:spPr>
          <a:xfrm>
            <a:off x="7010400" y="114299"/>
            <a:ext cx="1981200" cy="49171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24" name="Google Shape;24;p152"/>
          <p:cNvSpPr txBox="1"/>
          <p:nvPr>
            <p:ph idx="1" type="subTitle"/>
          </p:nvPr>
        </p:nvSpPr>
        <p:spPr>
          <a:xfrm>
            <a:off x="7010400" y="1539720"/>
            <a:ext cx="198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  <a:defRPr>
                <a:solidFill>
                  <a:srgbClr val="8C8C8C"/>
                </a:solidFill>
              </a:defRPr>
            </a:lvl2pPr>
            <a:lvl3pPr lvl="2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600"/>
              <a:buNone/>
              <a:defRPr>
                <a:solidFill>
                  <a:srgbClr val="8C8C8C"/>
                </a:solidFill>
              </a:defRPr>
            </a:lvl3pPr>
            <a:lvl4pPr lvl="3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>
                <a:solidFill>
                  <a:srgbClr val="8C8C8C"/>
                </a:solidFill>
              </a:defRPr>
            </a:lvl4pPr>
            <a:lvl5pPr lvl="4" algn="ctr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SzPts val="1300"/>
              <a:buNone/>
              <a:defRPr>
                <a:solidFill>
                  <a:srgbClr val="8C8C8C"/>
                </a:solidFill>
              </a:defRPr>
            </a:lvl5pPr>
            <a:lvl6pPr lvl="5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C8C8C"/>
                </a:solidFill>
              </a:defRPr>
            </a:lvl6pPr>
            <a:lvl7pPr lvl="6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C8C8C"/>
                </a:solidFill>
              </a:defRPr>
            </a:lvl7pPr>
            <a:lvl8pPr lvl="7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C8C8C"/>
                </a:solidFill>
              </a:defRPr>
            </a:lvl8pPr>
            <a:lvl9pPr lvl="8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>
                <a:solidFill>
                  <a:srgbClr val="8C8C8C"/>
                </a:solidFill>
              </a:defRPr>
            </a:lvl9pPr>
          </a:lstStyle>
          <a:p/>
        </p:txBody>
      </p:sp>
      <p:pic>
        <p:nvPicPr>
          <p:cNvPr id="25" name="Google Shape;25;p1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215887" y="736601"/>
            <a:ext cx="2422892" cy="6996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53"/>
          <p:cNvSpPr txBox="1"/>
          <p:nvPr>
            <p:ph idx="1" type="body"/>
          </p:nvPr>
        </p:nvSpPr>
        <p:spPr>
          <a:xfrm>
            <a:off x="381010" y="1289303"/>
            <a:ext cx="8407893" cy="330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◼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9pPr>
          </a:lstStyle>
          <a:p/>
        </p:txBody>
      </p:sp>
      <p:sp>
        <p:nvSpPr>
          <p:cNvPr id="28" name="Google Shape;28;p153"/>
          <p:cNvSpPr txBox="1"/>
          <p:nvPr>
            <p:ph idx="10" type="dt"/>
          </p:nvPr>
        </p:nvSpPr>
        <p:spPr>
          <a:xfrm>
            <a:off x="370899" y="4767263"/>
            <a:ext cx="1110865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53"/>
          <p:cNvSpPr txBox="1"/>
          <p:nvPr>
            <p:ph idx="11" type="ftr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3"/>
          <p:cNvSpPr txBox="1"/>
          <p:nvPr>
            <p:ph idx="12" type="sldNum"/>
          </p:nvPr>
        </p:nvSpPr>
        <p:spPr>
          <a:xfrm>
            <a:off x="8690072" y="4766310"/>
            <a:ext cx="421434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31" name="Google Shape;31;p153"/>
          <p:cNvSpPr txBox="1"/>
          <p:nvPr>
            <p:ph type="title"/>
          </p:nvPr>
        </p:nvSpPr>
        <p:spPr>
          <a:xfrm>
            <a:off x="370888" y="157448"/>
            <a:ext cx="8418004" cy="9604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bg>
      <p:bgPr>
        <a:solidFill>
          <a:schemeClr val="dk2"/>
        </a:soli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4" name="Google Shape;34;p159"/>
          <p:cNvSpPr/>
          <p:nvPr/>
        </p:nvSpPr>
        <p:spPr>
          <a:xfrm>
            <a:off x="7010400" y="113157"/>
            <a:ext cx="1981200" cy="4917186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35" name="Google Shape;35;p159"/>
          <p:cNvSpPr/>
          <p:nvPr>
            <p:ph idx="2" type="pic"/>
          </p:nvPr>
        </p:nvSpPr>
        <p:spPr>
          <a:xfrm>
            <a:off x="152400" y="114300"/>
            <a:ext cx="6705600" cy="49149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Google Shape;36;p159"/>
          <p:cNvSpPr txBox="1"/>
          <p:nvPr>
            <p:ph idx="1" type="body"/>
          </p:nvPr>
        </p:nvSpPr>
        <p:spPr>
          <a:xfrm>
            <a:off x="7162800" y="1600200"/>
            <a:ext cx="1676400" cy="22288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37" name="Google Shape;37;p159"/>
          <p:cNvSpPr txBox="1"/>
          <p:nvPr>
            <p:ph idx="10" type="dt"/>
          </p:nvPr>
        </p:nvSpPr>
        <p:spPr>
          <a:xfrm>
            <a:off x="370899" y="4767263"/>
            <a:ext cx="1110865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59"/>
          <p:cNvSpPr txBox="1"/>
          <p:nvPr>
            <p:ph idx="11" type="ftr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59"/>
          <p:cNvSpPr txBox="1"/>
          <p:nvPr>
            <p:ph type="title"/>
          </p:nvPr>
        </p:nvSpPr>
        <p:spPr>
          <a:xfrm>
            <a:off x="7162800" y="345186"/>
            <a:ext cx="1676400" cy="12550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Arial"/>
              <a:buNone/>
              <a:defRPr sz="2000">
                <a:solidFill>
                  <a:schemeClr val="l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59"/>
          <p:cNvSpPr txBox="1"/>
          <p:nvPr/>
        </p:nvSpPr>
        <p:spPr>
          <a:xfrm>
            <a:off x="1756704" y="2759818"/>
            <a:ext cx="302673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-CA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Titre sur mesure</a:t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fr-CA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POINTS FORTS 1</a:t>
            </a:r>
            <a:endParaRPr b="0" i="0" sz="2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159"/>
          <p:cNvSpPr txBox="1"/>
          <p:nvPr/>
        </p:nvSpPr>
        <p:spPr>
          <a:xfrm>
            <a:off x="8552776" y="4766310"/>
            <a:ext cx="421434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fr-CA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51"/>
          <p:cNvSpPr/>
          <p:nvPr/>
        </p:nvSpPr>
        <p:spPr>
          <a:xfrm>
            <a:off x="152410" y="114306"/>
            <a:ext cx="8814047" cy="10098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sp>
        <p:nvSpPr>
          <p:cNvPr id="11" name="Google Shape;11;p151"/>
          <p:cNvSpPr txBox="1"/>
          <p:nvPr>
            <p:ph type="title"/>
          </p:nvPr>
        </p:nvSpPr>
        <p:spPr>
          <a:xfrm>
            <a:off x="381000" y="266887"/>
            <a:ext cx="8381260" cy="7907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51"/>
          <p:cNvSpPr txBox="1"/>
          <p:nvPr>
            <p:ph idx="1" type="body"/>
          </p:nvPr>
        </p:nvSpPr>
        <p:spPr>
          <a:xfrm>
            <a:off x="381010" y="1289303"/>
            <a:ext cx="8407893" cy="33055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Char char="◼"/>
              <a:defRPr b="0" i="0" sz="2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▪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▪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Noto Sans Symbols"/>
              <a:buChar char="▪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1150" lvl="4" marL="2286000" marR="0" rtl="0" algn="l">
              <a:lnSpc>
                <a:spcPct val="100000"/>
              </a:lnSpc>
              <a:spcBef>
                <a:spcPts val="260"/>
              </a:spcBef>
              <a:spcAft>
                <a:spcPts val="0"/>
              </a:spcAft>
              <a:buClr>
                <a:schemeClr val="accent6"/>
              </a:buClr>
              <a:buSzPts val="1300"/>
              <a:buFont typeface="Noto Sans Symbols"/>
              <a:buChar char="▪"/>
              <a:defRPr b="0" i="0" sz="13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3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Noto Sans Symbols"/>
              <a:buChar char="▪"/>
              <a:defRPr b="0" i="0" sz="12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3" name="Google Shape;13;p151"/>
          <p:cNvSpPr txBox="1"/>
          <p:nvPr>
            <p:ph idx="10" type="dt"/>
          </p:nvPr>
        </p:nvSpPr>
        <p:spPr>
          <a:xfrm>
            <a:off x="370899" y="4767263"/>
            <a:ext cx="1110865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4" name="Google Shape;14;p151"/>
          <p:cNvSpPr txBox="1"/>
          <p:nvPr>
            <p:ph idx="11" type="ftr"/>
          </p:nvPr>
        </p:nvSpPr>
        <p:spPr>
          <a:xfrm>
            <a:off x="3048000" y="4767263"/>
            <a:ext cx="3352800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9pPr>
          </a:lstStyle>
          <a:p/>
        </p:txBody>
      </p:sp>
      <p:sp>
        <p:nvSpPr>
          <p:cNvPr id="15" name="Google Shape;15;p151"/>
          <p:cNvSpPr txBox="1"/>
          <p:nvPr>
            <p:ph idx="12" type="sldNum"/>
          </p:nvPr>
        </p:nvSpPr>
        <p:spPr>
          <a:xfrm>
            <a:off x="8690072" y="4766310"/>
            <a:ext cx="421434" cy="205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pic>
        <p:nvPicPr>
          <p:cNvPr id="16" name="Google Shape;16;p1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7617269" y="4767262"/>
            <a:ext cx="814016" cy="2354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51"/>
          <p:cNvSpPr/>
          <p:nvPr/>
        </p:nvSpPr>
        <p:spPr>
          <a:xfrm rot="-5400000">
            <a:off x="-489628" y="4364087"/>
            <a:ext cx="1347544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r-C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© Pyxis </a:t>
            </a:r>
            <a:r>
              <a:rPr lang="fr-CA" sz="800">
                <a:solidFill>
                  <a:schemeClr val="dk1"/>
                </a:solidFill>
              </a:rPr>
              <a:t>Belgique</a:t>
            </a:r>
            <a:r>
              <a:rPr b="0" i="0" lang="fr-CA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20" Type="http://schemas.openxmlformats.org/officeDocument/2006/relationships/hyperlink" Target="https://fr.wikipedia.org/wiki/Saison_NBA_2017-2018" TargetMode="External"/><Relationship Id="rId22" Type="http://schemas.openxmlformats.org/officeDocument/2006/relationships/hyperlink" Target="https://fr.wikipedia.org/wiki/Saison_NBA_2013-2014" TargetMode="External"/><Relationship Id="rId21" Type="http://schemas.openxmlformats.org/officeDocument/2006/relationships/hyperlink" Target="https://fr.wikipedia.org/wiki/Stephen_Curry" TargetMode="External"/><Relationship Id="rId24" Type="http://schemas.openxmlformats.org/officeDocument/2006/relationships/hyperlink" Target="https://fr.wikipedia.org/wiki/Saison_NBA_2016-2017" TargetMode="External"/><Relationship Id="rId23" Type="http://schemas.openxmlformats.org/officeDocument/2006/relationships/hyperlink" Target="https://fr.wikipedia.org/wiki/James_Harden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r.wikipedia.org/wiki/Wilt_Chamberlain" TargetMode="External"/><Relationship Id="rId4" Type="http://schemas.openxmlformats.org/officeDocument/2006/relationships/hyperlink" Target="https://fr.wikipedia.org/wiki/Saison_NBA_1967-1968" TargetMode="External"/><Relationship Id="rId9" Type="http://schemas.openxmlformats.org/officeDocument/2006/relationships/hyperlink" Target="https://fr.wikipedia.org/wiki/Michael_Jordan" TargetMode="External"/><Relationship Id="rId25" Type="http://schemas.openxmlformats.org/officeDocument/2006/relationships/hyperlink" Target="https://fr.wikipedia.org/wiki/Saison_NBA_2017-2018" TargetMode="External"/><Relationship Id="rId5" Type="http://schemas.openxmlformats.org/officeDocument/2006/relationships/hyperlink" Target="https://fr.wikipedia.org/wiki/Oscar_Robertson" TargetMode="External"/><Relationship Id="rId6" Type="http://schemas.openxmlformats.org/officeDocument/2006/relationships/hyperlink" Target="https://fr.wikipedia.org/wiki/Jerry_West" TargetMode="External"/><Relationship Id="rId7" Type="http://schemas.openxmlformats.org/officeDocument/2006/relationships/hyperlink" Target="https://fr.wikipedia.org/wiki/Saison_NBA_1970-1971" TargetMode="External"/><Relationship Id="rId8" Type="http://schemas.openxmlformats.org/officeDocument/2006/relationships/hyperlink" Target="https://fr.wikipedia.org/wiki/Saison_NBA_1971-1972" TargetMode="External"/><Relationship Id="rId11" Type="http://schemas.openxmlformats.org/officeDocument/2006/relationships/hyperlink" Target="https://fr.wikipedia.org/wiki/Gary_Payton" TargetMode="External"/><Relationship Id="rId10" Type="http://schemas.openxmlformats.org/officeDocument/2006/relationships/hyperlink" Target="https://fr.wikipedia.org/wiki/Saison_NBA_1988-1989" TargetMode="External"/><Relationship Id="rId13" Type="http://schemas.openxmlformats.org/officeDocument/2006/relationships/hyperlink" Target="https://fr.wikipedia.org/wiki/LeBron_James" TargetMode="External"/><Relationship Id="rId12" Type="http://schemas.openxmlformats.org/officeDocument/2006/relationships/hyperlink" Target="https://fr.wikipedia.org/wiki/Saison_NBA_1999-2000" TargetMode="External"/><Relationship Id="rId15" Type="http://schemas.openxmlformats.org/officeDocument/2006/relationships/hyperlink" Target="https://fr.wikipedia.org/wiki/Saison_NBA_2016-2017" TargetMode="External"/><Relationship Id="rId14" Type="http://schemas.openxmlformats.org/officeDocument/2006/relationships/hyperlink" Target="https://fr.wikipedia.org/wiki/Saison_NBA_2009-2010" TargetMode="External"/><Relationship Id="rId17" Type="http://schemas.openxmlformats.org/officeDocument/2006/relationships/hyperlink" Target="https://fr.wikipedia.org/wiki/Russell_Westbrook" TargetMode="External"/><Relationship Id="rId16" Type="http://schemas.openxmlformats.org/officeDocument/2006/relationships/hyperlink" Target="https://fr.wikipedia.org/wiki/Saison_NBA_2017-2018" TargetMode="External"/><Relationship Id="rId19" Type="http://schemas.openxmlformats.org/officeDocument/2006/relationships/hyperlink" Target="https://fr.wikipedia.org/wiki/Saison_NBA_2016-2017" TargetMode="External"/><Relationship Id="rId18" Type="http://schemas.openxmlformats.org/officeDocument/2006/relationships/hyperlink" Target="https://fr.wikipedia.org/wiki/Saison_NBA_2014-2015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51a34456b5_1_0"/>
          <p:cNvSpPr txBox="1"/>
          <p:nvPr>
            <p:ph type="title"/>
          </p:nvPr>
        </p:nvSpPr>
        <p:spPr>
          <a:xfrm>
            <a:off x="431800" y="2062879"/>
            <a:ext cx="6324600" cy="98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Arial"/>
              <a:buNone/>
            </a:pPr>
            <a:r>
              <a:rPr lang="fr-CA"/>
              <a:t>Le Nest - un incubateur agile</a:t>
            </a:r>
            <a:endParaRPr sz="2600"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7" name="Google Shape;47;g251a34456b5_1_0"/>
          <p:cNvSpPr txBox="1"/>
          <p:nvPr>
            <p:ph idx="1" type="subTitle"/>
          </p:nvPr>
        </p:nvSpPr>
        <p:spPr>
          <a:xfrm>
            <a:off x="7010400" y="1777845"/>
            <a:ext cx="198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fr-CA"/>
              <a:t>2 juin 2023</a:t>
            </a:r>
            <a:endParaRPr/>
          </a:p>
        </p:txBody>
      </p:sp>
      <p:sp>
        <p:nvSpPr>
          <p:cNvPr id="48" name="Google Shape;48;g251a34456b5_1_0"/>
          <p:cNvSpPr txBox="1"/>
          <p:nvPr/>
        </p:nvSpPr>
        <p:spPr>
          <a:xfrm>
            <a:off x="7517425" y="4980800"/>
            <a:ext cx="1556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fr-CA" sz="700" u="none" cap="none" strike="noStrike">
                <a:solidFill>
                  <a:srgbClr val="000000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rPr>
              <a:t>v.20200115 FR</a:t>
            </a:r>
            <a:endParaRPr b="0" i="0" sz="700" u="none" cap="none" strike="noStrike">
              <a:solidFill>
                <a:srgbClr val="000000"/>
              </a:solidFill>
              <a:latin typeface="Libre Franklin Medium"/>
              <a:ea typeface="Libre Franklin Medium"/>
              <a:cs typeface="Libre Franklin Medium"/>
              <a:sym typeface="Libre Franklin Medium"/>
            </a:endParaRPr>
          </a:p>
        </p:txBody>
      </p:sp>
      <p:pic>
        <p:nvPicPr>
          <p:cNvPr id="49" name="Google Shape;49;g251a34456b5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" y="0"/>
            <a:ext cx="4065600" cy="209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51a34456b5_1_69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26" name="Google Shape;126;g251a34456b5_1_69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Des attentes à la réalité</a:t>
            </a:r>
            <a:endParaRPr/>
          </a:p>
        </p:txBody>
      </p:sp>
      <p:pic>
        <p:nvPicPr>
          <p:cNvPr id="127" name="Google Shape;127;g251a34456b5_1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7336" y="1117750"/>
            <a:ext cx="5789320" cy="347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51a34456b5_1_76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34" name="Google Shape;134;g251a34456b5_1_76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L’équipe</a:t>
            </a:r>
            <a:endParaRPr/>
          </a:p>
        </p:txBody>
      </p:sp>
      <p:pic>
        <p:nvPicPr>
          <p:cNvPr id="135" name="Google Shape;135;g251a34456b5_1_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8926" y="1289300"/>
            <a:ext cx="5876813" cy="33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51a34456b5_1_83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42" name="Google Shape;142;g251a34456b5_1_83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L’équipe, oui mais</a:t>
            </a:r>
            <a:endParaRPr/>
          </a:p>
        </p:txBody>
      </p:sp>
      <p:pic>
        <p:nvPicPr>
          <p:cNvPr id="143" name="Google Shape;143;g251a34456b5_1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9500" y="1300800"/>
            <a:ext cx="3895209" cy="33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g251a34456b5_1_83"/>
          <p:cNvPicPr preferRelativeResize="0"/>
          <p:nvPr/>
        </p:nvPicPr>
        <p:blipFill rotWithShape="1">
          <a:blip r:embed="rId4">
            <a:alphaModFix/>
          </a:blip>
          <a:srcRect b="0" l="28259" r="23615" t="25183"/>
          <a:stretch/>
        </p:blipFill>
        <p:spPr>
          <a:xfrm>
            <a:off x="4993950" y="1300800"/>
            <a:ext cx="3330372" cy="330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51a34456b5_1_91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51" name="Google Shape;151;g251a34456b5_1_91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PROTO / POC / MVP</a:t>
            </a:r>
            <a:endParaRPr/>
          </a:p>
        </p:txBody>
      </p:sp>
      <p:pic>
        <p:nvPicPr>
          <p:cNvPr id="152" name="Google Shape;152;g251a34456b5_1_91"/>
          <p:cNvPicPr preferRelativeResize="0"/>
          <p:nvPr/>
        </p:nvPicPr>
        <p:blipFill rotWithShape="1">
          <a:blip r:embed="rId3">
            <a:alphaModFix/>
          </a:blip>
          <a:srcRect b="16330" l="0" r="0" t="6490"/>
          <a:stretch/>
        </p:blipFill>
        <p:spPr>
          <a:xfrm>
            <a:off x="1374175" y="1289300"/>
            <a:ext cx="6421458" cy="33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51a34456b5_1_98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2400"/>
              <a:t>Le PO détermine clairement le succès du produit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159" name="Google Shape;159;g251a34456b5_1_98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60" name="Google Shape;160;g251a34456b5_1_98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1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51a34456b5_1_105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2500"/>
              <a:t>La Techno : on s’en fout ! … sauf que !</a:t>
            </a:r>
            <a:endParaRPr sz="25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500"/>
          </a:p>
        </p:txBody>
      </p:sp>
      <p:sp>
        <p:nvSpPr>
          <p:cNvPr id="167" name="Google Shape;167;g251a34456b5_1_105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68" name="Google Shape;168;g251a34456b5_1_105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2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51a34456b5_1_112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3400"/>
              <a:t>UX UX UX</a:t>
            </a:r>
            <a:endParaRPr sz="3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400"/>
          </a:p>
        </p:txBody>
      </p:sp>
      <p:sp>
        <p:nvSpPr>
          <p:cNvPr id="175" name="Google Shape;175;g251a34456b5_1_112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76" name="Google Shape;176;g251a34456b5_1_112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3</a:t>
            </a:r>
            <a:endParaRPr/>
          </a:p>
        </p:txBody>
      </p:sp>
      <p:pic>
        <p:nvPicPr>
          <p:cNvPr id="177" name="Google Shape;177;g251a34456b5_1_112"/>
          <p:cNvPicPr preferRelativeResize="0"/>
          <p:nvPr/>
        </p:nvPicPr>
        <p:blipFill rotWithShape="1">
          <a:blip r:embed="rId3">
            <a:alphaModFix/>
          </a:blip>
          <a:srcRect b="22547" l="1787" r="0" t="3064"/>
          <a:stretch/>
        </p:blipFill>
        <p:spPr>
          <a:xfrm>
            <a:off x="381012" y="2396875"/>
            <a:ext cx="3565225" cy="219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251a34456b5_1_112"/>
          <p:cNvPicPr preferRelativeResize="0"/>
          <p:nvPr/>
        </p:nvPicPr>
        <p:blipFill rotWithShape="1">
          <a:blip r:embed="rId4">
            <a:alphaModFix/>
          </a:blip>
          <a:srcRect b="23797" l="0" r="0" t="0"/>
          <a:stretch/>
        </p:blipFill>
        <p:spPr>
          <a:xfrm>
            <a:off x="4942750" y="2396876"/>
            <a:ext cx="3846051" cy="2198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51a34456b5_1_121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2400"/>
              <a:t>Le sponsor/manager influence la succès de l’incubateur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185" name="Google Shape;185;g251a34456b5_1_121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86" name="Google Shape;186;g251a34456b5_1_121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4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251a34456b5_1_128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2400"/>
              <a:t>Prenez le temps de construire l’équipe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193" name="Google Shape;193;g251a34456b5_1_128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94" name="Google Shape;194;g251a34456b5_1_128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5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51a34456b5_1_135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2400"/>
              <a:t>Supporter l’idée et l’équipe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201" name="Google Shape;201;g251a34456b5_1_135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02" name="Google Shape;202;g251a34456b5_1_135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6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251a34456b5_1_7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56" name="Google Shape;56;g251a34456b5_1_7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Norman</a:t>
            </a:r>
            <a:endParaRPr/>
          </a:p>
        </p:txBody>
      </p:sp>
      <p:pic>
        <p:nvPicPr>
          <p:cNvPr id="57" name="Google Shape;57;g251a34456b5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65421" y="1279425"/>
            <a:ext cx="4324652" cy="3316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g251a34456b5_1_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02600" y="1279425"/>
            <a:ext cx="2385732" cy="3316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51a34456b5_1_142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2400"/>
              <a:t>Aucune garantie de succès !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209" name="Google Shape;209;g251a34456b5_1_142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10" name="Google Shape;210;g251a34456b5_1_142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7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51a34456b5_1_149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2400"/>
              <a:t>Alignement des contraintes</a:t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/>
          </a:p>
        </p:txBody>
      </p:sp>
      <p:sp>
        <p:nvSpPr>
          <p:cNvPr id="217" name="Google Shape;217;g251a34456b5_1_149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18" name="Google Shape;218;g251a34456b5_1_149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8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51a34456b5_1_156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3100">
                <a:solidFill>
                  <a:schemeClr val="dk1"/>
                </a:solidFill>
              </a:rPr>
              <a:t>FOCUS</a:t>
            </a:r>
            <a:endParaRPr sz="3100"/>
          </a:p>
        </p:txBody>
      </p:sp>
      <p:sp>
        <p:nvSpPr>
          <p:cNvPr id="225" name="Google Shape;225;g251a34456b5_1_156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26" name="Google Shape;226;g251a34456b5_1_156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9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51a34456b5_1_163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3100">
                <a:solidFill>
                  <a:schemeClr val="dk1"/>
                </a:solidFill>
              </a:rPr>
              <a:t>CULTURE</a:t>
            </a:r>
            <a:endParaRPr sz="3100"/>
          </a:p>
        </p:txBody>
      </p:sp>
      <p:sp>
        <p:nvSpPr>
          <p:cNvPr id="233" name="Google Shape;233;g251a34456b5_1_163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34" name="Google Shape;234;g251a34456b5_1_163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Enseignement Bonus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51a34456b5_1_170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Windconnect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Offshore Grid Navigator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Green bid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Get on board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ABE metering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AATO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Datacom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…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41" name="Google Shape;241;g251a34456b5_1_170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42" name="Google Shape;242;g251a34456b5_1_170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Les projets/produit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51a34456b5_1_177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Transfo digitale in progress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/>
              <a:t>on prend les 3 plus gros projets et on fait ce qu’on n’	a pas osé faire dans le NEst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249" name="Google Shape;249;g251a34456b5_1_177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50" name="Google Shape;250;g251a34456b5_1_177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Next step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1a34456b5_1_184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rPr lang="fr-CA" sz="3800"/>
              <a:t>Ca vous inspire quoi ?</a:t>
            </a:r>
            <a:endParaRPr sz="3800"/>
          </a:p>
        </p:txBody>
      </p:sp>
      <p:sp>
        <p:nvSpPr>
          <p:cNvPr id="257" name="Google Shape;257;g251a34456b5_1_184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58" name="Google Shape;258;g251a34456b5_1_184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51a34456b5_1_191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fr-CA" sz="2800"/>
              <a:t>Merci !</a:t>
            </a:r>
            <a:endParaRPr/>
          </a:p>
        </p:txBody>
      </p:sp>
      <p:sp>
        <p:nvSpPr>
          <p:cNvPr id="265" name="Google Shape;265;g251a34456b5_1_191"/>
          <p:cNvSpPr txBox="1"/>
          <p:nvPr>
            <p:ph idx="12" type="sldNum"/>
          </p:nvPr>
        </p:nvSpPr>
        <p:spPr>
          <a:xfrm>
            <a:off x="370899" y="4767263"/>
            <a:ext cx="11109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266" name="Google Shape;266;g251a34456b5_1_191"/>
          <p:cNvSpPr txBox="1"/>
          <p:nvPr/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b="0" i="0" lang="fr-CA" sz="1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1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g251a34456b5_1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7090" y="2457103"/>
            <a:ext cx="4065600" cy="2096325"/>
          </a:xfrm>
          <a:prstGeom prst="rect">
            <a:avLst/>
          </a:prstGeom>
          <a:solidFill>
            <a:schemeClr val="dk1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51a34456b5_1_15"/>
          <p:cNvSpPr txBox="1"/>
          <p:nvPr>
            <p:ph idx="1" type="body"/>
          </p:nvPr>
        </p:nvSpPr>
        <p:spPr>
          <a:xfrm>
            <a:off x="381010" y="1289303"/>
            <a:ext cx="84078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65" name="Google Shape;65;g251a34456b5_1_15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66" name="Google Shape;66;g251a34456b5_1_15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Petit détour 1</a:t>
            </a:r>
            <a:endParaRPr/>
          </a:p>
        </p:txBody>
      </p:sp>
      <p:sp>
        <p:nvSpPr>
          <p:cNvPr id="67" name="Google Shape;67;g251a34456b5_1_15"/>
          <p:cNvSpPr txBox="1"/>
          <p:nvPr/>
        </p:nvSpPr>
        <p:spPr>
          <a:xfrm>
            <a:off x="5130875" y="1956000"/>
            <a:ext cx="3164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1" lang="fr-CA" sz="1700" u="none" cap="none" strike="noStrike">
                <a:solidFill>
                  <a:srgbClr val="000000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Chamberlain has accounted for six of the NBA's 13 70-plus point games, including his single-game record of 100 points.</a:t>
            </a:r>
            <a:endParaRPr b="0" i="1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" name="Google Shape;68;g251a34456b5_1_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4" y="1365500"/>
            <a:ext cx="4245850" cy="3218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51a34456b5_1_24"/>
          <p:cNvSpPr txBox="1"/>
          <p:nvPr>
            <p:ph idx="1" type="body"/>
          </p:nvPr>
        </p:nvSpPr>
        <p:spPr>
          <a:xfrm>
            <a:off x="381000" y="1289301"/>
            <a:ext cx="8407800" cy="34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27025" lvl="0" marL="6858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●"/>
            </a:pPr>
            <a:r>
              <a:rPr b="1" lang="fr-CA" sz="1550">
                <a:solidFill>
                  <a:srgbClr val="202122"/>
                </a:solidFill>
                <a:highlight>
                  <a:srgbClr val="FFFFFF"/>
                </a:highlight>
              </a:rPr>
              <a:t>Les seuls joueurs NBA à avoir réalisé au moins 24 points, 8 passes décisives </a:t>
            </a:r>
            <a:br>
              <a:rPr b="1" lang="fr-CA" sz="1550">
                <a:solidFill>
                  <a:srgbClr val="202122"/>
                </a:solidFill>
                <a:highlight>
                  <a:srgbClr val="FFFFFF"/>
                </a:highlight>
              </a:rPr>
            </a:br>
            <a:r>
              <a:rPr b="1" lang="fr-CA" sz="1550">
                <a:solidFill>
                  <a:srgbClr val="202122"/>
                </a:solidFill>
                <a:highlight>
                  <a:srgbClr val="FFFFFF"/>
                </a:highlight>
              </a:rPr>
              <a:t>et 4 rebonds de moyenne sur une saison</a:t>
            </a:r>
            <a:endParaRPr b="1"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Wilt Chamberlain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en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1967-1968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Oscar Robertson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l'a réalisé dix fois.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Jerry West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en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1970-1971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et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1971-1972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Michael Jordan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en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1988-1989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Gary Payton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en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1999-2000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LeBron James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en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2009-2010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,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2016-2017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et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2017-2018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Russell Westbrook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en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2014-2015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,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2016-2017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et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2017-2018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Stephen Curry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en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2013-2014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-327025" lvl="1" marL="13589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50"/>
              <a:buFont typeface="Arial"/>
              <a:buChar char="○"/>
            </a:pP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James Harden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en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2016-2017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 et </a:t>
            </a:r>
            <a:r>
              <a:rPr lang="fr-CA" sz="1550">
                <a:solidFill>
                  <a:srgbClr val="3366CC"/>
                </a:solidFill>
                <a:highlight>
                  <a:srgbClr val="FFFFFF"/>
                </a:highlight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2017-2018</a:t>
            </a:r>
            <a:r>
              <a:rPr lang="fr-CA" sz="1550">
                <a:solidFill>
                  <a:srgbClr val="202122"/>
                </a:solidFill>
                <a:highlight>
                  <a:srgbClr val="FFFFFF"/>
                </a:highlight>
              </a:rPr>
              <a:t>.</a:t>
            </a:r>
            <a:endParaRPr sz="1550">
              <a:solidFill>
                <a:srgbClr val="202122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75" name="Google Shape;75;g251a34456b5_1_24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76" name="Google Shape;76;g251a34456b5_1_24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Petit détour 1 - suite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51a34456b5_1_31"/>
          <p:cNvSpPr txBox="1"/>
          <p:nvPr>
            <p:ph idx="1" type="body"/>
          </p:nvPr>
        </p:nvSpPr>
        <p:spPr>
          <a:xfrm>
            <a:off x="5114075" y="2395538"/>
            <a:ext cx="29667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ct val="46890"/>
              <a:buNone/>
            </a:pPr>
            <a:r>
              <a:rPr lang="fr-CA" sz="4150">
                <a:solidFill>
                  <a:srgbClr val="000000"/>
                </a:solidFill>
                <a:highlight>
                  <a:srgbClr val="FFFFFF"/>
                </a:highlight>
                <a:latin typeface="Georgia"/>
                <a:ea typeface="Georgia"/>
                <a:cs typeface="Georgia"/>
                <a:sym typeface="Georgia"/>
              </a:rPr>
              <a:t>Fosbury-flop</a:t>
            </a:r>
            <a:endParaRPr sz="4150">
              <a:solidFill>
                <a:srgbClr val="000000"/>
              </a:solidFill>
              <a:highlight>
                <a:srgbClr val="FFFFFF"/>
              </a:highlight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ct val="97297"/>
              <a:buNone/>
            </a:pPr>
            <a:r>
              <a:rPr lang="fr-CA"/>
              <a:t>Record 1968 - 1976</a:t>
            </a:r>
            <a:endParaRPr/>
          </a:p>
        </p:txBody>
      </p:sp>
      <p:sp>
        <p:nvSpPr>
          <p:cNvPr id="83" name="Google Shape;83;g251a34456b5_1_31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84" name="Google Shape;84;g251a34456b5_1_31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Petit détour 2</a:t>
            </a:r>
            <a:endParaRPr/>
          </a:p>
        </p:txBody>
      </p:sp>
      <p:pic>
        <p:nvPicPr>
          <p:cNvPr id="85" name="Google Shape;85;g251a34456b5_1_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900" y="1469412"/>
            <a:ext cx="4048700" cy="2945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1a34456b5_1_39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92" name="Google Shape;92;g251a34456b5_1_39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2020 - Elia - The Nest</a:t>
            </a:r>
            <a:endParaRPr/>
          </a:p>
        </p:txBody>
      </p:sp>
      <p:pic>
        <p:nvPicPr>
          <p:cNvPr id="93" name="Google Shape;93;g251a34456b5_1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2925" y="1251150"/>
            <a:ext cx="6353946" cy="3515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51a34456b5_1_46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00" name="Google Shape;100;g251a34456b5_1_46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The Nest - mes projections</a:t>
            </a:r>
            <a:endParaRPr/>
          </a:p>
        </p:txBody>
      </p:sp>
      <p:pic>
        <p:nvPicPr>
          <p:cNvPr id="101" name="Google Shape;101;g251a34456b5_1_46"/>
          <p:cNvPicPr preferRelativeResize="0"/>
          <p:nvPr/>
        </p:nvPicPr>
        <p:blipFill rotWithShape="1">
          <a:blip r:embed="rId3">
            <a:alphaModFix/>
          </a:blip>
          <a:srcRect b="18491" l="0" r="0" t="6853"/>
          <a:stretch/>
        </p:blipFill>
        <p:spPr>
          <a:xfrm>
            <a:off x="1792500" y="1189300"/>
            <a:ext cx="5574802" cy="3434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1a34456b5_1_53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08" name="Google Shape;108;g251a34456b5_1_53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Nest</a:t>
            </a:r>
            <a:endParaRPr/>
          </a:p>
        </p:txBody>
      </p:sp>
      <p:pic>
        <p:nvPicPr>
          <p:cNvPr id="109" name="Google Shape;109;g251a34456b5_1_53"/>
          <p:cNvPicPr preferRelativeResize="0"/>
          <p:nvPr/>
        </p:nvPicPr>
        <p:blipFill rotWithShape="1">
          <a:blip r:embed="rId3">
            <a:alphaModFix/>
          </a:blip>
          <a:srcRect b="0" l="1882" r="1564" t="0"/>
          <a:stretch/>
        </p:blipFill>
        <p:spPr>
          <a:xfrm>
            <a:off x="1721625" y="1362175"/>
            <a:ext cx="5716550" cy="315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51a34456b5_1_60"/>
          <p:cNvSpPr txBox="1"/>
          <p:nvPr>
            <p:ph idx="1" type="body"/>
          </p:nvPr>
        </p:nvSpPr>
        <p:spPr>
          <a:xfrm>
            <a:off x="4710230" y="1289300"/>
            <a:ext cx="40785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b="1" sz="1200" u="sng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Tester des hypothèses business et apprendre des nouvelles approches de développement de produit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fr-CA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Véhicule de changement culturel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g251a34456b5_1_60"/>
          <p:cNvSpPr txBox="1"/>
          <p:nvPr>
            <p:ph idx="12" type="sldNum"/>
          </p:nvPr>
        </p:nvSpPr>
        <p:spPr>
          <a:xfrm>
            <a:off x="8690072" y="4766310"/>
            <a:ext cx="421500" cy="20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CA"/>
              <a:t>‹#›</a:t>
            </a:fld>
            <a:endParaRPr/>
          </a:p>
        </p:txBody>
      </p:sp>
      <p:sp>
        <p:nvSpPr>
          <p:cNvPr id="117" name="Google Shape;117;g251a34456b5_1_60"/>
          <p:cNvSpPr txBox="1"/>
          <p:nvPr>
            <p:ph type="title"/>
          </p:nvPr>
        </p:nvSpPr>
        <p:spPr>
          <a:xfrm>
            <a:off x="370888" y="157448"/>
            <a:ext cx="8418000" cy="9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fr-CA"/>
              <a:t>Le But du Nest - Jour 1</a:t>
            </a:r>
            <a:endParaRPr/>
          </a:p>
        </p:txBody>
      </p:sp>
      <p:sp>
        <p:nvSpPr>
          <p:cNvPr id="118" name="Google Shape;118;g251a34456b5_1_60"/>
          <p:cNvSpPr txBox="1"/>
          <p:nvPr>
            <p:ph idx="1" type="body"/>
          </p:nvPr>
        </p:nvSpPr>
        <p:spPr>
          <a:xfrm>
            <a:off x="571705" y="1460600"/>
            <a:ext cx="4078500" cy="33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pic>
        <p:nvPicPr>
          <p:cNvPr id="119" name="Google Shape;119;g251a34456b5_1_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700" y="1460609"/>
            <a:ext cx="4038491" cy="33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rid">
  <a:themeElements>
    <a:clrScheme name="Custom 4">
      <a:dk1>
        <a:srgbClr val="2D2E2F"/>
      </a:dk1>
      <a:lt1>
        <a:srgbClr val="FFFFFF"/>
      </a:lt1>
      <a:dk2>
        <a:srgbClr val="2D2E2F"/>
      </a:dk2>
      <a:lt2>
        <a:srgbClr val="DEE3E7"/>
      </a:lt2>
      <a:accent1>
        <a:srgbClr val="CE162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9F171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2013-09-17T06:10:38Z</dcterms:created>
  <dc:creator>La Didada</dc:creator>
</cp:coreProperties>
</file>