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09" r:id="rId2"/>
  </p:sldMasterIdLst>
  <p:notesMasterIdLst>
    <p:notesMasterId r:id="rId31"/>
  </p:notesMasterIdLst>
  <p:handoutMasterIdLst>
    <p:handoutMasterId r:id="rId32"/>
  </p:handoutMasterIdLst>
  <p:sldIdLst>
    <p:sldId id="398" r:id="rId3"/>
    <p:sldId id="401" r:id="rId4"/>
    <p:sldId id="402" r:id="rId5"/>
    <p:sldId id="409" r:id="rId6"/>
    <p:sldId id="403" r:id="rId7"/>
    <p:sldId id="406" r:id="rId8"/>
    <p:sldId id="404" r:id="rId9"/>
    <p:sldId id="429" r:id="rId10"/>
    <p:sldId id="428" r:id="rId11"/>
    <p:sldId id="407" r:id="rId12"/>
    <p:sldId id="408" r:id="rId13"/>
    <p:sldId id="399" r:id="rId14"/>
    <p:sldId id="410" r:id="rId15"/>
    <p:sldId id="414" r:id="rId16"/>
    <p:sldId id="411" r:id="rId17"/>
    <p:sldId id="412" r:id="rId18"/>
    <p:sldId id="413" r:id="rId19"/>
    <p:sldId id="415" r:id="rId20"/>
    <p:sldId id="416" r:id="rId21"/>
    <p:sldId id="417" r:id="rId22"/>
    <p:sldId id="418" r:id="rId23"/>
    <p:sldId id="423" r:id="rId24"/>
    <p:sldId id="419" r:id="rId25"/>
    <p:sldId id="420" r:id="rId26"/>
    <p:sldId id="422" r:id="rId27"/>
    <p:sldId id="424" r:id="rId28"/>
    <p:sldId id="426" r:id="rId29"/>
    <p:sldId id="42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1D23"/>
    <a:srgbClr val="BD4641"/>
    <a:srgbClr val="234388"/>
    <a:srgbClr val="0A26B0"/>
    <a:srgbClr val="F2B292"/>
    <a:srgbClr val="FBE5DA"/>
    <a:srgbClr val="E87F6D"/>
    <a:srgbClr val="00D8AC"/>
    <a:srgbClr val="FF7D6C"/>
    <a:srgbClr val="00A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66" autoAdjust="0"/>
    <p:restoredTop sz="80132"/>
  </p:normalViewPr>
  <p:slideViewPr>
    <p:cSldViewPr snapToGrid="0">
      <p:cViewPr varScale="1">
        <p:scale>
          <a:sx n="89" d="100"/>
          <a:sy n="89" d="100"/>
        </p:scale>
        <p:origin x="1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4C6002E-921E-D540-84FD-92773F9727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CADCB5-6724-8D46-92A1-86B3CA1F1A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350F2-5D6A-F048-AB63-AA6C5A83E25C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E0CB35-B682-554F-8902-B959551B12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481D36-7373-0043-9068-4B232D39D7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72125-5F94-B045-B5A0-8EA9BDA0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9129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9FBDB-5DEC-43CB-B6C0-5C715536A836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0D1FF-7196-4366-B9E2-55C69AAF75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6700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Travail est devenu hybride</a:t>
            </a:r>
          </a:p>
          <a:p>
            <a:r>
              <a:rPr lang="fr-FR" dirty="0"/>
              <a:t>Présentiel / en télétravail à distance</a:t>
            </a:r>
          </a:p>
          <a:p>
            <a:r>
              <a:rPr lang="fr-FR" dirty="0"/>
              <a:t>Vie pro / Vie perso</a:t>
            </a:r>
          </a:p>
          <a:p>
            <a:r>
              <a:rPr lang="fr-FR" dirty="0"/>
              <a:t>Humain et technologie </a:t>
            </a:r>
            <a:r>
              <a:rPr lang="fr-FR" dirty="0">
                <a:sym typeface="Wingdings" pitchFamily="2" charset="2"/>
              </a:rPr>
              <a:t> la technologie est un prolongement de nous </a:t>
            </a:r>
          </a:p>
          <a:p>
            <a:endParaRPr lang="fr-FR" dirty="0">
              <a:sym typeface="Wingdings" pitchFamily="2" charset="2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266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213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283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352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Changement de mode de management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Agilité </a:t>
            </a:r>
          </a:p>
          <a:p>
            <a:pPr marL="171450" indent="-171450">
              <a:buFont typeface="Wingdings" pitchFamily="2" charset="2"/>
              <a:buChar char="à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2142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495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577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à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1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72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Manque d’ajustement mutuel </a:t>
            </a:r>
          </a:p>
          <a:p>
            <a:r>
              <a:rPr lang="fr-FR" dirty="0"/>
              <a:t>Poser un cadre commun sur l’usage des outils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076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Poser un cadre commun sur l’usage des outils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848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 n’est pas un effet de mode mais un mode de management imposé par la réalité </a:t>
            </a:r>
          </a:p>
          <a:p>
            <a:r>
              <a:rPr lang="fr-FR" dirty="0"/>
              <a:t>On s’est adapté, mais a-t-on vraiment prise le temps de conduire le changement ? </a:t>
            </a:r>
          </a:p>
          <a:p>
            <a:endParaRPr lang="fr-FR" dirty="0"/>
          </a:p>
          <a:p>
            <a:r>
              <a:rPr lang="fr-FR" dirty="0"/>
              <a:t>La fin de l’unité de lieu</a:t>
            </a:r>
          </a:p>
          <a:p>
            <a:r>
              <a:rPr lang="fr-FR" dirty="0"/>
              <a:t>Où tu travaille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095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60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442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600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602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210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10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731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547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529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28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416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Avec le télétravail on voit ce que l’on gagne tout de suite</a:t>
            </a:r>
          </a:p>
          <a:p>
            <a:r>
              <a:rPr lang="fr-FR" dirty="0"/>
              <a:t>Mais on ne réalise pas ce que l’on perd sur le long terme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754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352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Cacophonie </a:t>
            </a:r>
          </a:p>
          <a:p>
            <a:r>
              <a:rPr lang="fr-FR" dirty="0"/>
              <a:t>Manque d’engagement</a:t>
            </a:r>
          </a:p>
          <a:p>
            <a:r>
              <a:rPr lang="fr-FR" dirty="0"/>
              <a:t>Ligne de fracture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56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Cacophonie </a:t>
            </a:r>
          </a:p>
          <a:p>
            <a:r>
              <a:rPr lang="fr-FR" dirty="0"/>
              <a:t>Manque d’engagement</a:t>
            </a:r>
          </a:p>
          <a:p>
            <a:r>
              <a:rPr lang="fr-FR" dirty="0"/>
              <a:t>Ligne de fracture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691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0D1FF-7196-4366-B9E2-55C69AAF758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50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celine/Desktop/COM%20WORKLAB/PPT/Plaquette%20formations/Se%20former%20a%20la%20facilitation%20de%20groupe/Images/Datadock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+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3568E0D9-78C7-C843-BE12-07ACCF6A01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377" y="278562"/>
            <a:ext cx="8955744" cy="433819"/>
          </a:xfrm>
          <a:custGeom>
            <a:avLst/>
            <a:gdLst>
              <a:gd name="connsiteX0" fmla="*/ 0 w 7208838"/>
              <a:gd name="connsiteY0" fmla="*/ 0 h 2808287"/>
              <a:gd name="connsiteX1" fmla="*/ 7208838 w 7208838"/>
              <a:gd name="connsiteY1" fmla="*/ 0 h 2808287"/>
              <a:gd name="connsiteX2" fmla="*/ 7208838 w 7208838"/>
              <a:gd name="connsiteY2" fmla="*/ 2808287 h 2808287"/>
              <a:gd name="connsiteX3" fmla="*/ 0 w 7208838"/>
              <a:gd name="connsiteY3" fmla="*/ 2808287 h 2808287"/>
              <a:gd name="connsiteX4" fmla="*/ 0 w 7208838"/>
              <a:gd name="connsiteY4" fmla="*/ 0 h 2808287"/>
              <a:gd name="connsiteX0" fmla="*/ 0 w 7414784"/>
              <a:gd name="connsiteY0" fmla="*/ 1285102 h 2808287"/>
              <a:gd name="connsiteX1" fmla="*/ 7414784 w 7414784"/>
              <a:gd name="connsiteY1" fmla="*/ 0 h 2808287"/>
              <a:gd name="connsiteX2" fmla="*/ 7414784 w 7414784"/>
              <a:gd name="connsiteY2" fmla="*/ 2808287 h 2808287"/>
              <a:gd name="connsiteX3" fmla="*/ 205946 w 7414784"/>
              <a:gd name="connsiteY3" fmla="*/ 2808287 h 2808287"/>
              <a:gd name="connsiteX4" fmla="*/ 0 w 7414784"/>
              <a:gd name="connsiteY4" fmla="*/ 1285102 h 2808287"/>
              <a:gd name="connsiteX0" fmla="*/ 0 w 7637206"/>
              <a:gd name="connsiteY0" fmla="*/ 0 h 1523185"/>
              <a:gd name="connsiteX1" fmla="*/ 7637206 w 7637206"/>
              <a:gd name="connsiteY1" fmla="*/ 8239 h 1523185"/>
              <a:gd name="connsiteX2" fmla="*/ 7414784 w 7637206"/>
              <a:gd name="connsiteY2" fmla="*/ 1523185 h 1523185"/>
              <a:gd name="connsiteX3" fmla="*/ 205946 w 7637206"/>
              <a:gd name="connsiteY3" fmla="*/ 1523185 h 1523185"/>
              <a:gd name="connsiteX4" fmla="*/ 0 w 7637206"/>
              <a:gd name="connsiteY4" fmla="*/ 0 h 1523185"/>
              <a:gd name="connsiteX0" fmla="*/ 0 w 7637206"/>
              <a:gd name="connsiteY0" fmla="*/ 0 h 1523185"/>
              <a:gd name="connsiteX1" fmla="*/ 7637206 w 7637206"/>
              <a:gd name="connsiteY1" fmla="*/ 8239 h 1523185"/>
              <a:gd name="connsiteX2" fmla="*/ 7414784 w 7637206"/>
              <a:gd name="connsiteY2" fmla="*/ 1523185 h 1523185"/>
              <a:gd name="connsiteX3" fmla="*/ 8238 w 7637206"/>
              <a:gd name="connsiteY3" fmla="*/ 1243099 h 1523185"/>
              <a:gd name="connsiteX4" fmla="*/ 0 w 7637206"/>
              <a:gd name="connsiteY4" fmla="*/ 0 h 1523185"/>
              <a:gd name="connsiteX0" fmla="*/ 0 w 7637206"/>
              <a:gd name="connsiteY0" fmla="*/ 0 h 1243099"/>
              <a:gd name="connsiteX1" fmla="*/ 7637206 w 7637206"/>
              <a:gd name="connsiteY1" fmla="*/ 8239 h 1243099"/>
              <a:gd name="connsiteX2" fmla="*/ 7612492 w 7637206"/>
              <a:gd name="connsiteY2" fmla="*/ 1004201 h 1243099"/>
              <a:gd name="connsiteX3" fmla="*/ 8238 w 7637206"/>
              <a:gd name="connsiteY3" fmla="*/ 1243099 h 1243099"/>
              <a:gd name="connsiteX4" fmla="*/ 0 w 7637206"/>
              <a:gd name="connsiteY4" fmla="*/ 0 h 12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7206" h="1243099">
                <a:moveTo>
                  <a:pt x="0" y="0"/>
                </a:moveTo>
                <a:lnTo>
                  <a:pt x="7637206" y="8239"/>
                </a:lnTo>
                <a:lnTo>
                  <a:pt x="7612492" y="1004201"/>
                </a:lnTo>
                <a:lnTo>
                  <a:pt x="8238" y="124309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lIns="90000" tIns="108000" rIns="90000" bIns="108000" anchor="ctr" anchorCtr="0"/>
          <a:lstStyle>
            <a:lvl1pPr marL="0" indent="0" algn="l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fr-FR" dirty="0"/>
              <a:t>Nom de la slide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3638D6B-11ED-B743-A7BD-FF2901B75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717" y="787582"/>
            <a:ext cx="5738283" cy="32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accent6"/>
                </a:solidFill>
              </a:defRPr>
            </a:lvl1pPr>
            <a:lvl2pPr marL="342900" indent="0">
              <a:buNone/>
              <a:defRPr sz="1050">
                <a:solidFill>
                  <a:schemeClr val="accent6"/>
                </a:solidFill>
              </a:defRPr>
            </a:lvl2pPr>
            <a:lvl3pPr marL="685800" indent="0">
              <a:buNone/>
              <a:defRPr sz="1050">
                <a:solidFill>
                  <a:schemeClr val="accent6"/>
                </a:solidFill>
              </a:defRPr>
            </a:lvl3pPr>
            <a:lvl4pPr marL="1028700" indent="0">
              <a:buNone/>
              <a:defRPr sz="1050">
                <a:solidFill>
                  <a:schemeClr val="accent6"/>
                </a:solidFill>
              </a:defRPr>
            </a:lvl4pPr>
            <a:lvl5pPr marL="1371600" indent="0">
              <a:buNone/>
              <a:defRPr sz="1050">
                <a:solidFill>
                  <a:schemeClr val="accent6"/>
                </a:solidFill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667B1785-FA05-1447-ACFC-098F8A227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1582" y="2066774"/>
            <a:ext cx="6542703" cy="3737619"/>
          </a:xfrm>
          <a:prstGeom prst="rect">
            <a:avLst/>
          </a:prstGeom>
        </p:spPr>
        <p:txBody>
          <a:bodyPr numCol="2" spcCol="180000"/>
          <a:lstStyle>
            <a:lvl1pPr marL="0" indent="0" algn="l">
              <a:buNone/>
              <a:defRPr sz="788" b="0" i="0">
                <a:latin typeface="+mn-lt"/>
              </a:defRPr>
            </a:lvl1pPr>
            <a:lvl2pPr marL="342900" indent="0" algn="l">
              <a:buNone/>
              <a:defRPr sz="788"/>
            </a:lvl2pPr>
            <a:lvl3pPr marL="685800" indent="0" algn="l">
              <a:buNone/>
              <a:defRPr sz="788"/>
            </a:lvl3pPr>
            <a:lvl4pPr marL="1028700" indent="0" algn="l">
              <a:buNone/>
              <a:defRPr sz="788"/>
            </a:lvl4pPr>
            <a:lvl5pPr marL="1371600" indent="0" algn="l">
              <a:buNone/>
              <a:defRPr sz="788"/>
            </a:lvl5pPr>
          </a:lstStyle>
          <a:p>
            <a:pPr lvl="0"/>
            <a:r>
              <a:rPr lang="fr-FR" dirty="0"/>
              <a:t>Zone de texte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DF00753C-1DA1-FE45-A35A-6FA121874B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1580" y="1662959"/>
            <a:ext cx="6542704" cy="241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latin typeface="+mj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8" name="Espace réservé pour une image  9">
            <a:extLst>
              <a:ext uri="{FF2B5EF4-FFF2-40B4-BE49-F238E27FC236}">
                <a16:creationId xmlns:a16="http://schemas.microsoft.com/office/drawing/2014/main" id="{45E0872B-4E5F-A548-A49C-772AC54FE5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6812" y="1662960"/>
            <a:ext cx="4429437" cy="4141432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None/>
              <a:defRPr sz="1500"/>
            </a:lvl1pPr>
          </a:lstStyle>
          <a:p>
            <a:r>
              <a:rPr lang="fr-FR" dirty="0" err="1"/>
              <a:t>Inserer</a:t>
            </a:r>
            <a:r>
              <a:rPr lang="fr-FR" dirty="0"/>
              <a:t> l’image ici</a:t>
            </a:r>
          </a:p>
        </p:txBody>
      </p:sp>
    </p:spTree>
    <p:extLst>
      <p:ext uri="{BB962C8B-B14F-4D97-AF65-F5344CB8AC3E}">
        <p14:creationId xmlns:p14="http://schemas.microsoft.com/office/powerpoint/2010/main" val="401257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 Present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57B84223-8BAD-4E47-B7D2-3CA3622F4F25}"/>
              </a:ext>
            </a:extLst>
          </p:cNvPr>
          <p:cNvSpPr txBox="1"/>
          <p:nvPr userDrawn="1"/>
        </p:nvSpPr>
        <p:spPr>
          <a:xfrm>
            <a:off x="3408566" y="5094473"/>
            <a:ext cx="537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chemeClr val="bg1"/>
                </a:solidFill>
                <a:latin typeface="+mj-lt"/>
              </a:rPr>
              <a:t>Présentation</a:t>
            </a:r>
          </a:p>
        </p:txBody>
      </p:sp>
    </p:spTree>
    <p:extLst>
      <p:ext uri="{BB962C8B-B14F-4D97-AF65-F5344CB8AC3E}">
        <p14:creationId xmlns:p14="http://schemas.microsoft.com/office/powerpoint/2010/main" val="67352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Present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57B84223-8BAD-4E47-B7D2-3CA3622F4F25}"/>
              </a:ext>
            </a:extLst>
          </p:cNvPr>
          <p:cNvSpPr txBox="1"/>
          <p:nvPr userDrawn="1"/>
        </p:nvSpPr>
        <p:spPr>
          <a:xfrm>
            <a:off x="3408566" y="5094473"/>
            <a:ext cx="537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chemeClr val="bg1"/>
                </a:solidFill>
                <a:latin typeface="+mj-lt"/>
              </a:rPr>
              <a:t>Présentation</a:t>
            </a:r>
          </a:p>
        </p:txBody>
      </p:sp>
    </p:spTree>
    <p:extLst>
      <p:ext uri="{BB962C8B-B14F-4D97-AF65-F5344CB8AC3E}">
        <p14:creationId xmlns:p14="http://schemas.microsoft.com/office/powerpoint/2010/main" val="104013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rquoi work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71BC5E-F17C-BD4C-A2FB-529858277C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277" y="6537528"/>
            <a:ext cx="5605903" cy="23338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>
                <a:latin typeface="+mj-lt"/>
              </a:rPr>
              <a:t>Worklab •</a:t>
            </a:r>
            <a:r>
              <a:rPr lang="fr-FR"/>
              <a:t> Nom du client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B6E9C1-4200-2246-A10E-D806A8C556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42305" y="6548571"/>
            <a:ext cx="1219200" cy="276132"/>
          </a:xfrm>
          <a:prstGeom prst="rect">
            <a:avLst/>
          </a:prstGeom>
        </p:spPr>
        <p:txBody>
          <a:bodyPr/>
          <a:lstStyle/>
          <a:p>
            <a:fld id="{7B9C4C3D-9126-5241-9909-EDF4D4C252E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913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12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FE0302-D1DC-9A42-A7DD-464316C04B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42305" y="6550293"/>
            <a:ext cx="1219200" cy="276132"/>
          </a:xfrm>
          <a:prstGeom prst="rect">
            <a:avLst/>
          </a:prstGeom>
        </p:spPr>
        <p:txBody>
          <a:bodyPr/>
          <a:lstStyle/>
          <a:p>
            <a:fld id="{7B9C4C3D-9126-5241-9909-EDF4D4C252E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3E30E51-1BF9-EC4C-A99C-0DE48359A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495" y="6552398"/>
            <a:ext cx="5605903" cy="23338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>
                <a:latin typeface="+mj-lt"/>
              </a:rPr>
              <a:t>Worklab •</a:t>
            </a:r>
            <a:r>
              <a:rPr lang="fr-FR"/>
              <a:t> Nom du client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0294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t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060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 avant g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CEB4E95-5606-FB4F-AC77-A093CBCD63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25" y="6160558"/>
            <a:ext cx="5434991" cy="40780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6DE1C6C-3A10-604E-A683-EE8B161138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277" y="6537528"/>
            <a:ext cx="5605903" cy="23338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>
                <a:latin typeface="+mj-lt"/>
              </a:rPr>
              <a:t>Worklab •</a:t>
            </a:r>
            <a:r>
              <a:rPr lang="fr-FR"/>
              <a:t> Nom du client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C3D7325-AA91-BA42-8FE8-3E4E5FD12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42305" y="6548571"/>
            <a:ext cx="1219200" cy="276132"/>
          </a:xfrm>
          <a:prstGeom prst="rect">
            <a:avLst/>
          </a:prstGeom>
        </p:spPr>
        <p:txBody>
          <a:bodyPr/>
          <a:lstStyle/>
          <a:p>
            <a:fld id="{7B9C4C3D-9126-5241-9909-EDF4D4C252E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108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+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787AFE7-586F-464C-B039-F0C0C57737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25" y="6160558"/>
            <a:ext cx="5434991" cy="40780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228FED1-8445-5542-B7E2-1CCE63C02D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277" y="6537528"/>
            <a:ext cx="5605903" cy="23338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>
                <a:latin typeface="+mj-lt"/>
              </a:rPr>
              <a:t>Worklab •</a:t>
            </a:r>
            <a:r>
              <a:rPr lang="fr-FR"/>
              <a:t> Nom du client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0DD2AA-9E91-BC41-B67C-587C43CAA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42305" y="6548571"/>
            <a:ext cx="1219200" cy="276132"/>
          </a:xfrm>
          <a:prstGeom prst="rect">
            <a:avLst/>
          </a:prstGeom>
        </p:spPr>
        <p:txBody>
          <a:bodyPr/>
          <a:lstStyle/>
          <a:p>
            <a:fld id="{7B9C4C3D-9126-5241-9909-EDF4D4C252E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3592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+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ABBE2B1-A669-1043-AF22-9AB882825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25" y="6160558"/>
            <a:ext cx="5434991" cy="40780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A0C7CFA-5E07-DA4D-AD61-A66B7088A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277" y="6537528"/>
            <a:ext cx="5605903" cy="23338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>
                <a:latin typeface="+mj-lt"/>
              </a:rPr>
              <a:t>Worklab •</a:t>
            </a:r>
            <a:r>
              <a:rPr lang="fr-FR"/>
              <a:t> Nom du client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3A03DB-9A9D-184C-B773-70B2E83F0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42305" y="6548571"/>
            <a:ext cx="1219200" cy="276132"/>
          </a:xfrm>
          <a:prstGeom prst="rect">
            <a:avLst/>
          </a:prstGeom>
        </p:spPr>
        <p:txBody>
          <a:bodyPr/>
          <a:lstStyle/>
          <a:p>
            <a:fld id="{7B9C4C3D-9126-5241-9909-EDF4D4C252E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9964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D5A4D16-2C7B-634B-AB4C-8D4E60E26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25" y="6160558"/>
            <a:ext cx="5434991" cy="40780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F4CAE20-B270-6842-AF72-F78F978D1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277" y="6537528"/>
            <a:ext cx="5605903" cy="23338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>
                <a:latin typeface="+mj-lt"/>
              </a:rPr>
              <a:t>Worklab •</a:t>
            </a:r>
            <a:r>
              <a:rPr lang="fr-FR"/>
              <a:t> Nom du client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E3D393-E2DC-BA47-977C-64F8C6EB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42305" y="6548571"/>
            <a:ext cx="1219200" cy="276132"/>
          </a:xfrm>
          <a:prstGeom prst="rect">
            <a:avLst/>
          </a:prstGeom>
        </p:spPr>
        <p:txBody>
          <a:bodyPr/>
          <a:lstStyle/>
          <a:p>
            <a:fld id="{7B9C4C3D-9126-5241-9909-EDF4D4C252E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356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 +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3568E0D9-78C7-C843-BE12-07ACCF6A01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377" y="278562"/>
            <a:ext cx="8955744" cy="433819"/>
          </a:xfrm>
          <a:custGeom>
            <a:avLst/>
            <a:gdLst>
              <a:gd name="connsiteX0" fmla="*/ 0 w 7208838"/>
              <a:gd name="connsiteY0" fmla="*/ 0 h 2808287"/>
              <a:gd name="connsiteX1" fmla="*/ 7208838 w 7208838"/>
              <a:gd name="connsiteY1" fmla="*/ 0 h 2808287"/>
              <a:gd name="connsiteX2" fmla="*/ 7208838 w 7208838"/>
              <a:gd name="connsiteY2" fmla="*/ 2808287 h 2808287"/>
              <a:gd name="connsiteX3" fmla="*/ 0 w 7208838"/>
              <a:gd name="connsiteY3" fmla="*/ 2808287 h 2808287"/>
              <a:gd name="connsiteX4" fmla="*/ 0 w 7208838"/>
              <a:gd name="connsiteY4" fmla="*/ 0 h 2808287"/>
              <a:gd name="connsiteX0" fmla="*/ 0 w 7414784"/>
              <a:gd name="connsiteY0" fmla="*/ 1285102 h 2808287"/>
              <a:gd name="connsiteX1" fmla="*/ 7414784 w 7414784"/>
              <a:gd name="connsiteY1" fmla="*/ 0 h 2808287"/>
              <a:gd name="connsiteX2" fmla="*/ 7414784 w 7414784"/>
              <a:gd name="connsiteY2" fmla="*/ 2808287 h 2808287"/>
              <a:gd name="connsiteX3" fmla="*/ 205946 w 7414784"/>
              <a:gd name="connsiteY3" fmla="*/ 2808287 h 2808287"/>
              <a:gd name="connsiteX4" fmla="*/ 0 w 7414784"/>
              <a:gd name="connsiteY4" fmla="*/ 1285102 h 2808287"/>
              <a:gd name="connsiteX0" fmla="*/ 0 w 7637206"/>
              <a:gd name="connsiteY0" fmla="*/ 0 h 1523185"/>
              <a:gd name="connsiteX1" fmla="*/ 7637206 w 7637206"/>
              <a:gd name="connsiteY1" fmla="*/ 8239 h 1523185"/>
              <a:gd name="connsiteX2" fmla="*/ 7414784 w 7637206"/>
              <a:gd name="connsiteY2" fmla="*/ 1523185 h 1523185"/>
              <a:gd name="connsiteX3" fmla="*/ 205946 w 7637206"/>
              <a:gd name="connsiteY3" fmla="*/ 1523185 h 1523185"/>
              <a:gd name="connsiteX4" fmla="*/ 0 w 7637206"/>
              <a:gd name="connsiteY4" fmla="*/ 0 h 1523185"/>
              <a:gd name="connsiteX0" fmla="*/ 0 w 7637206"/>
              <a:gd name="connsiteY0" fmla="*/ 0 h 1523185"/>
              <a:gd name="connsiteX1" fmla="*/ 7637206 w 7637206"/>
              <a:gd name="connsiteY1" fmla="*/ 8239 h 1523185"/>
              <a:gd name="connsiteX2" fmla="*/ 7414784 w 7637206"/>
              <a:gd name="connsiteY2" fmla="*/ 1523185 h 1523185"/>
              <a:gd name="connsiteX3" fmla="*/ 8238 w 7637206"/>
              <a:gd name="connsiteY3" fmla="*/ 1243099 h 1523185"/>
              <a:gd name="connsiteX4" fmla="*/ 0 w 7637206"/>
              <a:gd name="connsiteY4" fmla="*/ 0 h 1523185"/>
              <a:gd name="connsiteX0" fmla="*/ 0 w 7637206"/>
              <a:gd name="connsiteY0" fmla="*/ 0 h 1243099"/>
              <a:gd name="connsiteX1" fmla="*/ 7637206 w 7637206"/>
              <a:gd name="connsiteY1" fmla="*/ 8239 h 1243099"/>
              <a:gd name="connsiteX2" fmla="*/ 7612492 w 7637206"/>
              <a:gd name="connsiteY2" fmla="*/ 1004201 h 1243099"/>
              <a:gd name="connsiteX3" fmla="*/ 8238 w 7637206"/>
              <a:gd name="connsiteY3" fmla="*/ 1243099 h 1243099"/>
              <a:gd name="connsiteX4" fmla="*/ 0 w 7637206"/>
              <a:gd name="connsiteY4" fmla="*/ 0 h 12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7206" h="1243099">
                <a:moveTo>
                  <a:pt x="0" y="0"/>
                </a:moveTo>
                <a:lnTo>
                  <a:pt x="7637206" y="8239"/>
                </a:lnTo>
                <a:lnTo>
                  <a:pt x="7612492" y="1004201"/>
                </a:lnTo>
                <a:lnTo>
                  <a:pt x="8238" y="124309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lIns="90000" tIns="108000" rIns="90000" bIns="108000" anchor="ctr" anchorCtr="0"/>
          <a:lstStyle>
            <a:lvl1pPr marL="0" indent="0" algn="l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fr-FR" dirty="0"/>
              <a:t>Nom de la slide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3638D6B-11ED-B743-A7BD-FF2901B75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717" y="787582"/>
            <a:ext cx="5738283" cy="32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accent6"/>
                </a:solidFill>
              </a:defRPr>
            </a:lvl1pPr>
            <a:lvl2pPr marL="342900" indent="0">
              <a:buNone/>
              <a:defRPr sz="1050">
                <a:solidFill>
                  <a:schemeClr val="accent6"/>
                </a:solidFill>
              </a:defRPr>
            </a:lvl2pPr>
            <a:lvl3pPr marL="685800" indent="0">
              <a:buNone/>
              <a:defRPr sz="1050">
                <a:solidFill>
                  <a:schemeClr val="accent6"/>
                </a:solidFill>
              </a:defRPr>
            </a:lvl3pPr>
            <a:lvl4pPr marL="1028700" indent="0">
              <a:buNone/>
              <a:defRPr sz="1050">
                <a:solidFill>
                  <a:schemeClr val="accent6"/>
                </a:solidFill>
              </a:defRPr>
            </a:lvl4pPr>
            <a:lvl5pPr marL="1371600" indent="0">
              <a:buNone/>
              <a:defRPr sz="1050">
                <a:solidFill>
                  <a:schemeClr val="accent6"/>
                </a:solidFill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Espace réservé pour une image  9">
            <a:extLst>
              <a:ext uri="{FF2B5EF4-FFF2-40B4-BE49-F238E27FC236}">
                <a16:creationId xmlns:a16="http://schemas.microsoft.com/office/drawing/2014/main" id="{3BAA6CB5-B547-8645-9C7F-28475CCB00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91074" y="1225296"/>
            <a:ext cx="5340097" cy="4956048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None/>
              <a:defRPr sz="1500"/>
            </a:lvl1pPr>
          </a:lstStyle>
          <a:p>
            <a:r>
              <a:rPr lang="fr-FR" dirty="0" err="1"/>
              <a:t>Inserer</a:t>
            </a:r>
            <a:r>
              <a:rPr lang="fr-FR" dirty="0"/>
              <a:t> l’image ici</a:t>
            </a:r>
          </a:p>
        </p:txBody>
      </p:sp>
      <p:sp>
        <p:nvSpPr>
          <p:cNvPr id="10" name="Espace réservé du numéro de diapositive 1">
            <a:extLst>
              <a:ext uri="{FF2B5EF4-FFF2-40B4-BE49-F238E27FC236}">
                <a16:creationId xmlns:a16="http://schemas.microsoft.com/office/drawing/2014/main" id="{C59D9899-4E3A-2E4A-9D87-A50D9C08E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098" y="6568365"/>
            <a:ext cx="620436" cy="2120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fld id="{C059A1A9-550F-4DEE-8350-2FD50F108B3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pour une image  9">
            <a:extLst>
              <a:ext uri="{FF2B5EF4-FFF2-40B4-BE49-F238E27FC236}">
                <a16:creationId xmlns:a16="http://schemas.microsoft.com/office/drawing/2014/main" id="{05765025-68EA-7F4C-BD28-34F51F38F1B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2791" y="1225296"/>
            <a:ext cx="5340097" cy="4956048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None/>
              <a:defRPr sz="1500"/>
            </a:lvl1pPr>
          </a:lstStyle>
          <a:p>
            <a:r>
              <a:rPr lang="fr-FR" dirty="0" err="1"/>
              <a:t>Inserer</a:t>
            </a:r>
            <a:r>
              <a:rPr lang="fr-FR" dirty="0"/>
              <a:t> l’image ici</a:t>
            </a:r>
          </a:p>
        </p:txBody>
      </p:sp>
    </p:spTree>
    <p:extLst>
      <p:ext uri="{BB962C8B-B14F-4D97-AF65-F5344CB8AC3E}">
        <p14:creationId xmlns:p14="http://schemas.microsoft.com/office/powerpoint/2010/main" val="2157792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36D049C-1DAC-A642-92F0-3C6268531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25" y="6160558"/>
            <a:ext cx="5434991" cy="40780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3F2CA0D-4DC5-FA4C-9C0D-69282644D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277" y="6537528"/>
            <a:ext cx="5605903" cy="23338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>
                <a:latin typeface="+mj-lt"/>
              </a:rPr>
              <a:t>Worklab •</a:t>
            </a:r>
            <a:r>
              <a:rPr lang="fr-FR"/>
              <a:t> Nom du client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EC62BC-7B16-0D4F-8899-6D577FF36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42305" y="6548571"/>
            <a:ext cx="1219200" cy="276132"/>
          </a:xfrm>
          <a:prstGeom prst="rect">
            <a:avLst/>
          </a:prstGeom>
        </p:spPr>
        <p:txBody>
          <a:bodyPr/>
          <a:lstStyle/>
          <a:p>
            <a:fld id="{7B9C4C3D-9126-5241-9909-EDF4D4C252E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2716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897E385-4B60-C441-8B0F-B9185DE479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25" y="6160558"/>
            <a:ext cx="5434991" cy="40780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760A648-11B6-AE4A-AD96-F56ACF7F69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277" y="6537528"/>
            <a:ext cx="5605903" cy="23338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>
                <a:latin typeface="+mj-lt"/>
              </a:rPr>
              <a:t>Worklab •</a:t>
            </a:r>
            <a:r>
              <a:rPr lang="fr-FR"/>
              <a:t> Nom du client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2E37C9-CF94-0F40-B4E8-FDE8D0AE0B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42305" y="6548571"/>
            <a:ext cx="1219200" cy="276132"/>
          </a:xfrm>
          <a:prstGeom prst="rect">
            <a:avLst/>
          </a:prstGeom>
        </p:spPr>
        <p:txBody>
          <a:bodyPr/>
          <a:lstStyle/>
          <a:p>
            <a:fld id="{7B9C4C3D-9126-5241-9909-EDF4D4C252E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1412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A6977A2-1CC5-734A-AEAA-C40835432D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25" y="6160558"/>
            <a:ext cx="5434991" cy="40780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8E06101-3BC1-4941-90A6-98FAD1593F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277" y="6537528"/>
            <a:ext cx="5605903" cy="23338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>
                <a:latin typeface="+mj-lt"/>
              </a:rPr>
              <a:t>Worklab •</a:t>
            </a:r>
            <a:r>
              <a:rPr lang="fr-FR"/>
              <a:t> Nom du client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3DE990-76F0-9641-BE6C-97377C585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42305" y="6548571"/>
            <a:ext cx="1219200" cy="276132"/>
          </a:xfrm>
          <a:prstGeom prst="rect">
            <a:avLst/>
          </a:prstGeom>
        </p:spPr>
        <p:txBody>
          <a:bodyPr/>
          <a:lstStyle/>
          <a:p>
            <a:fld id="{7B9C4C3D-9126-5241-9909-EDF4D4C252E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1416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AFAA079-D786-C54F-8170-6787C23F05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25" y="6160558"/>
            <a:ext cx="5434991" cy="40780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D5FAE65-212A-EF49-85BB-265A4FA567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277" y="6537528"/>
            <a:ext cx="5605903" cy="23338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>
                <a:latin typeface="+mj-lt"/>
              </a:rPr>
              <a:t>Worklab •</a:t>
            </a:r>
            <a:r>
              <a:rPr lang="fr-FR"/>
              <a:t> Nom du client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0E4273B-6034-2C41-A1FF-F611516936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42305" y="6548571"/>
            <a:ext cx="1219200" cy="276132"/>
          </a:xfrm>
          <a:prstGeom prst="rect">
            <a:avLst/>
          </a:prstGeom>
        </p:spPr>
        <p:txBody>
          <a:bodyPr/>
          <a:lstStyle/>
          <a:p>
            <a:fld id="{7B9C4C3D-9126-5241-9909-EDF4D4C252E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548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3568E0D9-78C7-C843-BE12-07ACCF6A01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377" y="278562"/>
            <a:ext cx="8955744" cy="433819"/>
          </a:xfrm>
          <a:custGeom>
            <a:avLst/>
            <a:gdLst>
              <a:gd name="connsiteX0" fmla="*/ 0 w 7208838"/>
              <a:gd name="connsiteY0" fmla="*/ 0 h 2808287"/>
              <a:gd name="connsiteX1" fmla="*/ 7208838 w 7208838"/>
              <a:gd name="connsiteY1" fmla="*/ 0 h 2808287"/>
              <a:gd name="connsiteX2" fmla="*/ 7208838 w 7208838"/>
              <a:gd name="connsiteY2" fmla="*/ 2808287 h 2808287"/>
              <a:gd name="connsiteX3" fmla="*/ 0 w 7208838"/>
              <a:gd name="connsiteY3" fmla="*/ 2808287 h 2808287"/>
              <a:gd name="connsiteX4" fmla="*/ 0 w 7208838"/>
              <a:gd name="connsiteY4" fmla="*/ 0 h 2808287"/>
              <a:gd name="connsiteX0" fmla="*/ 0 w 7414784"/>
              <a:gd name="connsiteY0" fmla="*/ 1285102 h 2808287"/>
              <a:gd name="connsiteX1" fmla="*/ 7414784 w 7414784"/>
              <a:gd name="connsiteY1" fmla="*/ 0 h 2808287"/>
              <a:gd name="connsiteX2" fmla="*/ 7414784 w 7414784"/>
              <a:gd name="connsiteY2" fmla="*/ 2808287 h 2808287"/>
              <a:gd name="connsiteX3" fmla="*/ 205946 w 7414784"/>
              <a:gd name="connsiteY3" fmla="*/ 2808287 h 2808287"/>
              <a:gd name="connsiteX4" fmla="*/ 0 w 7414784"/>
              <a:gd name="connsiteY4" fmla="*/ 1285102 h 2808287"/>
              <a:gd name="connsiteX0" fmla="*/ 0 w 7637206"/>
              <a:gd name="connsiteY0" fmla="*/ 0 h 1523185"/>
              <a:gd name="connsiteX1" fmla="*/ 7637206 w 7637206"/>
              <a:gd name="connsiteY1" fmla="*/ 8239 h 1523185"/>
              <a:gd name="connsiteX2" fmla="*/ 7414784 w 7637206"/>
              <a:gd name="connsiteY2" fmla="*/ 1523185 h 1523185"/>
              <a:gd name="connsiteX3" fmla="*/ 205946 w 7637206"/>
              <a:gd name="connsiteY3" fmla="*/ 1523185 h 1523185"/>
              <a:gd name="connsiteX4" fmla="*/ 0 w 7637206"/>
              <a:gd name="connsiteY4" fmla="*/ 0 h 1523185"/>
              <a:gd name="connsiteX0" fmla="*/ 0 w 7637206"/>
              <a:gd name="connsiteY0" fmla="*/ 0 h 1523185"/>
              <a:gd name="connsiteX1" fmla="*/ 7637206 w 7637206"/>
              <a:gd name="connsiteY1" fmla="*/ 8239 h 1523185"/>
              <a:gd name="connsiteX2" fmla="*/ 7414784 w 7637206"/>
              <a:gd name="connsiteY2" fmla="*/ 1523185 h 1523185"/>
              <a:gd name="connsiteX3" fmla="*/ 8238 w 7637206"/>
              <a:gd name="connsiteY3" fmla="*/ 1243099 h 1523185"/>
              <a:gd name="connsiteX4" fmla="*/ 0 w 7637206"/>
              <a:gd name="connsiteY4" fmla="*/ 0 h 1523185"/>
              <a:gd name="connsiteX0" fmla="*/ 0 w 7637206"/>
              <a:gd name="connsiteY0" fmla="*/ 0 h 1243099"/>
              <a:gd name="connsiteX1" fmla="*/ 7637206 w 7637206"/>
              <a:gd name="connsiteY1" fmla="*/ 8239 h 1243099"/>
              <a:gd name="connsiteX2" fmla="*/ 7612492 w 7637206"/>
              <a:gd name="connsiteY2" fmla="*/ 1004201 h 1243099"/>
              <a:gd name="connsiteX3" fmla="*/ 8238 w 7637206"/>
              <a:gd name="connsiteY3" fmla="*/ 1243099 h 1243099"/>
              <a:gd name="connsiteX4" fmla="*/ 0 w 7637206"/>
              <a:gd name="connsiteY4" fmla="*/ 0 h 12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7206" h="1243099">
                <a:moveTo>
                  <a:pt x="0" y="0"/>
                </a:moveTo>
                <a:lnTo>
                  <a:pt x="7637206" y="8239"/>
                </a:lnTo>
                <a:lnTo>
                  <a:pt x="7612492" y="1004201"/>
                </a:lnTo>
                <a:lnTo>
                  <a:pt x="8238" y="124309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lIns="90000" tIns="108000" rIns="90000" bIns="108000" anchor="ctr" anchorCtr="0"/>
          <a:lstStyle>
            <a:lvl1pPr marL="0" indent="0" algn="l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fr-FR" dirty="0"/>
              <a:t>Nom de la slide</a:t>
            </a:r>
          </a:p>
        </p:txBody>
      </p:sp>
      <p:sp>
        <p:nvSpPr>
          <p:cNvPr id="8" name="Espace réservé pour une image  9">
            <a:extLst>
              <a:ext uri="{FF2B5EF4-FFF2-40B4-BE49-F238E27FC236}">
                <a16:creationId xmlns:a16="http://schemas.microsoft.com/office/drawing/2014/main" id="{3BAA6CB5-B547-8645-9C7F-28475CCB00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1105" y="886968"/>
            <a:ext cx="11298579" cy="5340096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None/>
              <a:defRPr sz="1500"/>
            </a:lvl1pPr>
          </a:lstStyle>
          <a:p>
            <a:r>
              <a:rPr lang="fr-FR" dirty="0" err="1"/>
              <a:t>Inserer</a:t>
            </a:r>
            <a:r>
              <a:rPr lang="fr-FR" dirty="0"/>
              <a:t> l’image ici</a:t>
            </a:r>
          </a:p>
        </p:txBody>
      </p:sp>
      <p:sp>
        <p:nvSpPr>
          <p:cNvPr id="10" name="Espace réservé du numéro de diapositive 1">
            <a:extLst>
              <a:ext uri="{FF2B5EF4-FFF2-40B4-BE49-F238E27FC236}">
                <a16:creationId xmlns:a16="http://schemas.microsoft.com/office/drawing/2014/main" id="{10D4CADA-4246-C04E-B968-3A481FAF1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097" y="6415265"/>
            <a:ext cx="755904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050"/>
            </a:lvl1pPr>
          </a:lstStyle>
          <a:p>
            <a:fld id="{C059A1A9-550F-4DEE-8350-2FD50F108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253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 avant g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">
            <a:extLst>
              <a:ext uri="{FF2B5EF4-FFF2-40B4-BE49-F238E27FC236}">
                <a16:creationId xmlns:a16="http://schemas.microsoft.com/office/drawing/2014/main" id="{7201C64D-3BF0-E849-87DD-1BEB4521D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097" y="6415265"/>
            <a:ext cx="755904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050"/>
            </a:lvl1pPr>
          </a:lstStyle>
          <a:p>
            <a:fld id="{C059A1A9-550F-4DEE-8350-2FD50F108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84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bien ça coute 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3D377FA-F5C4-E14C-BA28-C4B3BF7C3CB7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0496" y="5415895"/>
            <a:ext cx="2731008" cy="555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B992A8-90B2-5D42-B9D7-BCC33CC323AE}"/>
              </a:ext>
            </a:extLst>
          </p:cNvPr>
          <p:cNvSpPr/>
          <p:nvPr/>
        </p:nvSpPr>
        <p:spPr>
          <a:xfrm>
            <a:off x="4566554" y="2068174"/>
            <a:ext cx="3058897" cy="199926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 cap="rnd">
            <a:solidFill>
              <a:schemeClr val="accent6"/>
            </a:solidFill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C89AF2-5C1C-8544-B4C7-7DBBF053DBBD}"/>
              </a:ext>
            </a:extLst>
          </p:cNvPr>
          <p:cNvSpPr txBox="1"/>
          <p:nvPr/>
        </p:nvSpPr>
        <p:spPr>
          <a:xfrm>
            <a:off x="4806547" y="2493301"/>
            <a:ext cx="28189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>
                <a:latin typeface="+mn-lt"/>
              </a:rPr>
              <a:t>PME (de 10 à 250 collaborateurs)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20EA96-5FB8-C74F-862A-BEA3AF8E6080}"/>
              </a:ext>
            </a:extLst>
          </p:cNvPr>
          <p:cNvSpPr/>
          <p:nvPr/>
        </p:nvSpPr>
        <p:spPr>
          <a:xfrm>
            <a:off x="7930929" y="2068174"/>
            <a:ext cx="3058897" cy="199926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 cap="rnd">
            <a:solidFill>
              <a:schemeClr val="accent4"/>
            </a:solidFill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2F6D705-6A83-AF4E-A83E-231D69DC3991}"/>
              </a:ext>
            </a:extLst>
          </p:cNvPr>
          <p:cNvSpPr txBox="1"/>
          <p:nvPr/>
        </p:nvSpPr>
        <p:spPr>
          <a:xfrm>
            <a:off x="8170923" y="2493301"/>
            <a:ext cx="281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latin typeface="+mn-lt"/>
              </a:rPr>
              <a:t>Grandes entreprises</a:t>
            </a:r>
            <a:br>
              <a:rPr lang="fr-FR" sz="900" dirty="0">
                <a:latin typeface="+mn-lt"/>
              </a:rPr>
            </a:br>
            <a:r>
              <a:rPr lang="fr-FR" sz="900" dirty="0">
                <a:latin typeface="+mn-lt"/>
              </a:rPr>
              <a:t>(+ de 250 collaborateurs)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F5AEDA-B3FB-D747-B816-8C77B717EA4C}"/>
              </a:ext>
            </a:extLst>
          </p:cNvPr>
          <p:cNvSpPr/>
          <p:nvPr/>
        </p:nvSpPr>
        <p:spPr>
          <a:xfrm>
            <a:off x="1202180" y="2068174"/>
            <a:ext cx="3058897" cy="199926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 cap="rnd">
            <a:solidFill>
              <a:schemeClr val="accent2"/>
            </a:solidFill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5846010-4BC3-F14E-AA5C-4CB088FD7B9A}"/>
              </a:ext>
            </a:extLst>
          </p:cNvPr>
          <p:cNvSpPr txBox="1"/>
          <p:nvPr/>
        </p:nvSpPr>
        <p:spPr>
          <a:xfrm>
            <a:off x="1442173" y="2493301"/>
            <a:ext cx="2818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9600" indent="-128588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latin typeface="+mn-lt"/>
              </a:rPr>
              <a:t>TPE (-10 collaborateurs)</a:t>
            </a:r>
          </a:p>
          <a:p>
            <a:pPr marL="129600" indent="-128588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latin typeface="+mn-lt"/>
              </a:rPr>
              <a:t>Indépendant</a:t>
            </a:r>
          </a:p>
          <a:p>
            <a:pPr marL="129600" indent="-128588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latin typeface="+mn-lt"/>
              </a:rPr>
              <a:t>Association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508A68-DFC2-3341-B3D5-91F6B4E35CB2}"/>
              </a:ext>
            </a:extLst>
          </p:cNvPr>
          <p:cNvSpPr txBox="1"/>
          <p:nvPr/>
        </p:nvSpPr>
        <p:spPr>
          <a:xfrm>
            <a:off x="358379" y="1217360"/>
            <a:ext cx="106314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Cette formation est éligible au financement par votre OPCA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C49C993-291E-5748-AC9D-83D4A04AF7B5}"/>
              </a:ext>
            </a:extLst>
          </p:cNvPr>
          <p:cNvSpPr txBox="1"/>
          <p:nvPr/>
        </p:nvSpPr>
        <p:spPr>
          <a:xfrm>
            <a:off x="780279" y="4492564"/>
            <a:ext cx="106314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Le WORKLAB, organisme de formation déclaré depuis 2015</a:t>
            </a:r>
            <a:br>
              <a:rPr lang="fr-FR" sz="900" dirty="0"/>
            </a:br>
            <a:r>
              <a:rPr lang="fr-FR" sz="750" dirty="0"/>
              <a:t>Numéro de déclaration d’activité : 52 44 07607 44</a:t>
            </a:r>
          </a:p>
          <a:p>
            <a:pPr algn="ctr"/>
            <a:endParaRPr lang="fr-FR" sz="750" dirty="0"/>
          </a:p>
          <a:p>
            <a:pPr algn="ctr"/>
            <a:endParaRPr lang="fr-FR" sz="750" dirty="0"/>
          </a:p>
          <a:p>
            <a:pPr algn="ctr"/>
            <a:r>
              <a:rPr lang="fr-FR" sz="900" dirty="0"/>
              <a:t>Est référencé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1F1FE9-7ECC-EE47-B406-ECA802F5F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376" y="3748274"/>
            <a:ext cx="2377973" cy="2332985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067838-4C72-7746-B570-47B61A2D9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0117" y="1895218"/>
            <a:ext cx="1902883" cy="325437"/>
          </a:xfrm>
          <a:prstGeom prst="rect">
            <a:avLst/>
          </a:prstGeom>
          <a:solidFill>
            <a:schemeClr val="accent2"/>
          </a:solidFill>
        </p:spPr>
        <p:txBody>
          <a:bodyPr lIns="0" tIns="46800" rIns="0" bIns="0" anchor="ctr"/>
          <a:lstStyle>
            <a:lvl1pPr marL="0" indent="0" algn="ctr">
              <a:buNone/>
              <a:defRPr sz="1350" b="1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fr-FR" sz="1350" b="1" i="0" dirty="0">
                <a:latin typeface="Nunito" pitchFamily="2" charset="77"/>
              </a:rPr>
              <a:t>Prix€ HT</a:t>
            </a:r>
            <a:endParaRPr lang="fr-FR" dirty="0"/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id="{8F77C291-6721-8443-8DE1-79C4247714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3237" y="1895218"/>
            <a:ext cx="1902883" cy="325437"/>
          </a:xfrm>
          <a:prstGeom prst="rect">
            <a:avLst/>
          </a:prstGeom>
          <a:solidFill>
            <a:schemeClr val="accent6"/>
          </a:solidFill>
        </p:spPr>
        <p:txBody>
          <a:bodyPr lIns="0" tIns="46800" rIns="0" bIns="0" anchor="ctr"/>
          <a:lstStyle>
            <a:lvl1pPr marL="0" indent="0" algn="ctr">
              <a:buNone/>
              <a:defRPr sz="1350" b="1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fr-FR" sz="1350" b="1" i="0" dirty="0">
                <a:latin typeface="Nunito" pitchFamily="2" charset="77"/>
              </a:rPr>
              <a:t>Prix€ HT</a:t>
            </a:r>
            <a:endParaRPr lang="fr-FR" dirty="0"/>
          </a:p>
        </p:txBody>
      </p:sp>
      <p:sp>
        <p:nvSpPr>
          <p:cNvPr id="32" name="Espace réservé du texte 10">
            <a:extLst>
              <a:ext uri="{FF2B5EF4-FFF2-40B4-BE49-F238E27FC236}">
                <a16:creationId xmlns:a16="http://schemas.microsoft.com/office/drawing/2014/main" id="{F549191E-30D5-6D48-9675-2F729A58B1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8933" y="1895218"/>
            <a:ext cx="1902883" cy="325437"/>
          </a:xfrm>
          <a:prstGeom prst="rect">
            <a:avLst/>
          </a:prstGeom>
          <a:solidFill>
            <a:schemeClr val="accent4"/>
          </a:solidFill>
        </p:spPr>
        <p:txBody>
          <a:bodyPr lIns="0" tIns="46800" rIns="0" bIns="0" anchor="ctr"/>
          <a:lstStyle>
            <a:lvl1pPr marL="0" indent="0" algn="ctr">
              <a:buNone/>
              <a:defRPr sz="1350" b="1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fr-FR" sz="1350" b="1" i="0" dirty="0">
                <a:latin typeface="Nunito" pitchFamily="2" charset="77"/>
              </a:rPr>
              <a:t>Prix€ HT</a:t>
            </a:r>
            <a:endParaRPr lang="fr-FR" dirty="0"/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3FDA25D4-DE35-664E-87DE-E79BB359249D}"/>
              </a:ext>
            </a:extLst>
          </p:cNvPr>
          <p:cNvSpPr/>
          <p:nvPr/>
        </p:nvSpPr>
        <p:spPr>
          <a:xfrm>
            <a:off x="358377" y="278841"/>
            <a:ext cx="8955744" cy="458512"/>
          </a:xfrm>
          <a:custGeom>
            <a:avLst/>
            <a:gdLst>
              <a:gd name="connsiteX0" fmla="*/ 0 w 6716808"/>
              <a:gd name="connsiteY0" fmla="*/ 0 h 540958"/>
              <a:gd name="connsiteX1" fmla="*/ 6716808 w 6716808"/>
              <a:gd name="connsiteY1" fmla="*/ 0 h 540958"/>
              <a:gd name="connsiteX2" fmla="*/ 6716808 w 6716808"/>
              <a:gd name="connsiteY2" fmla="*/ 540958 h 540958"/>
              <a:gd name="connsiteX3" fmla="*/ 0 w 6716808"/>
              <a:gd name="connsiteY3" fmla="*/ 540958 h 540958"/>
              <a:gd name="connsiteX4" fmla="*/ 0 w 6716808"/>
              <a:gd name="connsiteY4" fmla="*/ 0 h 540958"/>
              <a:gd name="connsiteX0" fmla="*/ 0 w 6716808"/>
              <a:gd name="connsiteY0" fmla="*/ 0 h 540958"/>
              <a:gd name="connsiteX1" fmla="*/ 6716808 w 6716808"/>
              <a:gd name="connsiteY1" fmla="*/ 0 h 540958"/>
              <a:gd name="connsiteX2" fmla="*/ 6402015 w 6716808"/>
              <a:gd name="connsiteY2" fmla="*/ 346086 h 540958"/>
              <a:gd name="connsiteX3" fmla="*/ 0 w 6716808"/>
              <a:gd name="connsiteY3" fmla="*/ 540958 h 540958"/>
              <a:gd name="connsiteX4" fmla="*/ 0 w 6716808"/>
              <a:gd name="connsiteY4" fmla="*/ 0 h 540958"/>
              <a:gd name="connsiteX0" fmla="*/ 0 w 6716808"/>
              <a:gd name="connsiteY0" fmla="*/ 0 h 540958"/>
              <a:gd name="connsiteX1" fmla="*/ 6716808 w 6716808"/>
              <a:gd name="connsiteY1" fmla="*/ 0 h 540958"/>
              <a:gd name="connsiteX2" fmla="*/ 6686828 w 6716808"/>
              <a:gd name="connsiteY2" fmla="*/ 361076 h 540958"/>
              <a:gd name="connsiteX3" fmla="*/ 0 w 6716808"/>
              <a:gd name="connsiteY3" fmla="*/ 540958 h 540958"/>
              <a:gd name="connsiteX4" fmla="*/ 0 w 6716808"/>
              <a:gd name="connsiteY4" fmla="*/ 0 h 540958"/>
              <a:gd name="connsiteX0" fmla="*/ 0 w 6716808"/>
              <a:gd name="connsiteY0" fmla="*/ 0 h 398552"/>
              <a:gd name="connsiteX1" fmla="*/ 6716808 w 6716808"/>
              <a:gd name="connsiteY1" fmla="*/ 0 h 398552"/>
              <a:gd name="connsiteX2" fmla="*/ 6686828 w 6716808"/>
              <a:gd name="connsiteY2" fmla="*/ 361076 h 398552"/>
              <a:gd name="connsiteX3" fmla="*/ 14990 w 6716808"/>
              <a:gd name="connsiteY3" fmla="*/ 398552 h 398552"/>
              <a:gd name="connsiteX4" fmla="*/ 0 w 6716808"/>
              <a:gd name="connsiteY4" fmla="*/ 0 h 398552"/>
              <a:gd name="connsiteX0" fmla="*/ 0 w 6716808"/>
              <a:gd name="connsiteY0" fmla="*/ 0 h 458512"/>
              <a:gd name="connsiteX1" fmla="*/ 6716808 w 6716808"/>
              <a:gd name="connsiteY1" fmla="*/ 0 h 458512"/>
              <a:gd name="connsiteX2" fmla="*/ 6686828 w 6716808"/>
              <a:gd name="connsiteY2" fmla="*/ 361076 h 458512"/>
              <a:gd name="connsiteX3" fmla="*/ 7495 w 6716808"/>
              <a:gd name="connsiteY3" fmla="*/ 458512 h 458512"/>
              <a:gd name="connsiteX4" fmla="*/ 0 w 6716808"/>
              <a:gd name="connsiteY4" fmla="*/ 0 h 4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6808" h="458512">
                <a:moveTo>
                  <a:pt x="0" y="0"/>
                </a:moveTo>
                <a:lnTo>
                  <a:pt x="6716808" y="0"/>
                </a:lnTo>
                <a:lnTo>
                  <a:pt x="6686828" y="361076"/>
                </a:lnTo>
                <a:lnTo>
                  <a:pt x="7495" y="4585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CB277D5-1174-DC40-8D1B-DDCC2013466E}"/>
              </a:ext>
            </a:extLst>
          </p:cNvPr>
          <p:cNvSpPr txBox="1"/>
          <p:nvPr/>
        </p:nvSpPr>
        <p:spPr>
          <a:xfrm>
            <a:off x="358377" y="367534"/>
            <a:ext cx="8955744" cy="270456"/>
          </a:xfrm>
          <a:prstGeom prst="rect">
            <a:avLst/>
          </a:prstGeom>
          <a:noFill/>
        </p:spPr>
        <p:txBody>
          <a:bodyPr wrap="square" tIns="27000" bIns="35100" rtlCol="0" anchor="ctr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+mj-lt"/>
              </a:rPr>
              <a:t>Combien ça coûte ?</a:t>
            </a:r>
          </a:p>
        </p:txBody>
      </p: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2D51DD51-AEB0-4E4F-9541-89EE58072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097" y="6415265"/>
            <a:ext cx="755904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050"/>
            </a:lvl1pPr>
          </a:lstStyle>
          <a:p>
            <a:fld id="{C059A1A9-550F-4DEE-8350-2FD50F108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56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prat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>
            <a:extLst>
              <a:ext uri="{FF2B5EF4-FFF2-40B4-BE49-F238E27FC236}">
                <a16:creationId xmlns:a16="http://schemas.microsoft.com/office/drawing/2014/main" id="{6EABB5FD-E92D-664F-BF38-B05CAF978C44}"/>
              </a:ext>
            </a:extLst>
          </p:cNvPr>
          <p:cNvGrpSpPr/>
          <p:nvPr/>
        </p:nvGrpSpPr>
        <p:grpSpPr>
          <a:xfrm>
            <a:off x="6771867" y="1825725"/>
            <a:ext cx="4096028" cy="3413099"/>
            <a:chOff x="5750230" y="1339585"/>
            <a:chExt cx="3072021" cy="34130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B992A8-90B2-5D42-B9D7-BCC33CC323AE}"/>
                </a:ext>
              </a:extLst>
            </p:cNvPr>
            <p:cNvSpPr/>
            <p:nvPr/>
          </p:nvSpPr>
          <p:spPr>
            <a:xfrm>
              <a:off x="5750230" y="1461568"/>
              <a:ext cx="2709333" cy="32911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 cap="rnd">
              <a:solidFill>
                <a:schemeClr val="accent6"/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F0D3BB2-4E7D-9045-934E-062A7A5DC1EE}"/>
                </a:ext>
              </a:extLst>
            </p:cNvPr>
            <p:cNvSpPr txBox="1"/>
            <p:nvPr/>
          </p:nvSpPr>
          <p:spPr>
            <a:xfrm>
              <a:off x="5919563" y="1339585"/>
              <a:ext cx="877521" cy="24410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36000" rIns="0" bIns="0" rtlCol="0" anchor="ctr">
              <a:spAutoFit/>
            </a:bodyPr>
            <a:lstStyle/>
            <a:p>
              <a:pPr algn="ctr"/>
              <a:r>
                <a:rPr lang="fr-FR" sz="1350" b="1" i="0" dirty="0">
                  <a:solidFill>
                    <a:schemeClr val="bg1"/>
                  </a:solidFill>
                  <a:latin typeface="Nunito ExtraBold" pitchFamily="2" charset="77"/>
                </a:rPr>
                <a:t>PARIS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6C89AF2-5C1C-8544-B4C7-7DBBF053DBBD}"/>
                </a:ext>
              </a:extLst>
            </p:cNvPr>
            <p:cNvSpPr txBox="1"/>
            <p:nvPr/>
          </p:nvSpPr>
          <p:spPr>
            <a:xfrm>
              <a:off x="5850116" y="3310381"/>
              <a:ext cx="248303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err="1">
                  <a:latin typeface="+mn-lt"/>
                </a:rPr>
                <a:t>Chateauform</a:t>
              </a:r>
              <a:r>
                <a:rPr lang="fr-FR" sz="900" b="1" dirty="0">
                  <a:latin typeface="+mn-lt"/>
                </a:rPr>
                <a:t>’ République</a:t>
              </a:r>
              <a:br>
                <a:rPr lang="fr-FR" sz="900" dirty="0">
                  <a:latin typeface="+mn-lt"/>
                </a:rPr>
              </a:br>
              <a:r>
                <a:rPr lang="fr-FR" sz="900" dirty="0">
                  <a:latin typeface="+mn-lt"/>
                </a:rPr>
                <a:t>8bis rue de la Fontaine au Roi</a:t>
              </a:r>
            </a:p>
            <a:p>
              <a:r>
                <a:rPr lang="fr-FR" sz="900" dirty="0">
                  <a:latin typeface="+mn-lt"/>
                </a:rPr>
                <a:t>75011 PARIS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B1C8DD0-B71D-FC4D-9FDC-869508A34851}"/>
                </a:ext>
              </a:extLst>
            </p:cNvPr>
            <p:cNvSpPr txBox="1"/>
            <p:nvPr/>
          </p:nvSpPr>
          <p:spPr>
            <a:xfrm>
              <a:off x="5850116" y="3982751"/>
              <a:ext cx="260944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latin typeface="+mn-lt"/>
                </a:rPr>
                <a:t>Pratiques</a:t>
              </a:r>
              <a:br>
                <a:rPr lang="fr-FR" sz="900" dirty="0">
                  <a:latin typeface="+mn-lt"/>
                </a:rPr>
              </a:br>
              <a:r>
                <a:rPr lang="fr-FR" sz="900" dirty="0">
                  <a:latin typeface="+mn-lt"/>
                </a:rPr>
                <a:t>Petit déjeuners et collations offerts</a:t>
              </a:r>
              <a:br>
                <a:rPr lang="fr-FR" sz="900" dirty="0">
                  <a:latin typeface="+mn-lt"/>
                </a:rPr>
              </a:br>
              <a:r>
                <a:rPr lang="fr-FR" sz="900" dirty="0">
                  <a:latin typeface="+mn-lt"/>
                </a:rPr>
                <a:t>Déjeuner non compris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0DE9082-2840-7046-931B-078D3BFE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9563" y="1762857"/>
              <a:ext cx="2902688" cy="1445783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E5DBEC2-B16D-4849-9543-5867D401B63B}"/>
              </a:ext>
            </a:extLst>
          </p:cNvPr>
          <p:cNvGrpSpPr/>
          <p:nvPr/>
        </p:nvGrpSpPr>
        <p:grpSpPr>
          <a:xfrm>
            <a:off x="1302401" y="1825725"/>
            <a:ext cx="4135443" cy="3413099"/>
            <a:chOff x="374501" y="2272370"/>
            <a:chExt cx="3101582" cy="34130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B93C5B-530E-CF46-BC23-510C72F2CE12}"/>
                </a:ext>
              </a:extLst>
            </p:cNvPr>
            <p:cNvSpPr/>
            <p:nvPr/>
          </p:nvSpPr>
          <p:spPr>
            <a:xfrm>
              <a:off x="766750" y="2394353"/>
              <a:ext cx="2709333" cy="32911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 cap="rnd">
              <a:solidFill>
                <a:schemeClr val="accent2"/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DBA4558-5DEE-B64A-96A2-4421BA0C44A1}"/>
                </a:ext>
              </a:extLst>
            </p:cNvPr>
            <p:cNvSpPr txBox="1"/>
            <p:nvPr/>
          </p:nvSpPr>
          <p:spPr>
            <a:xfrm>
              <a:off x="2190855" y="2272370"/>
              <a:ext cx="1103029" cy="24410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36000" rIns="0" bIns="0" rtlCol="0" anchor="ctr">
              <a:spAutoFit/>
            </a:bodyPr>
            <a:lstStyle/>
            <a:p>
              <a:pPr algn="ctr"/>
              <a:r>
                <a:rPr lang="fr-FR" sz="1350" b="1" i="0" dirty="0">
                  <a:solidFill>
                    <a:schemeClr val="bg1"/>
                  </a:solidFill>
                  <a:latin typeface="Nunito ExtraBold" pitchFamily="2" charset="77"/>
                </a:rPr>
                <a:t>NANTES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D6F85FA-D8C4-FC46-90DD-8748F17A881F}"/>
                </a:ext>
              </a:extLst>
            </p:cNvPr>
            <p:cNvSpPr txBox="1"/>
            <p:nvPr/>
          </p:nvSpPr>
          <p:spPr>
            <a:xfrm>
              <a:off x="866636" y="4243166"/>
              <a:ext cx="248303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err="1">
                  <a:latin typeface="+mn-lt"/>
                </a:rPr>
                <a:t>Vacouva</a:t>
              </a:r>
              <a:br>
                <a:rPr lang="fr-FR" sz="900" dirty="0">
                  <a:latin typeface="+mn-lt"/>
                </a:rPr>
              </a:br>
              <a:r>
                <a:rPr lang="fr-FR" sz="900" dirty="0">
                  <a:latin typeface="+mn-lt"/>
                </a:rPr>
                <a:t>43 Quai de Malakoff</a:t>
              </a:r>
              <a:br>
                <a:rPr lang="fr-FR" sz="900" dirty="0">
                  <a:latin typeface="+mn-lt"/>
                </a:rPr>
              </a:br>
              <a:r>
                <a:rPr lang="fr-FR" sz="900" dirty="0">
                  <a:latin typeface="+mn-lt"/>
                </a:rPr>
                <a:t>44000 NANTES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95568BD-713E-3942-A50D-E6575D00F5D0}"/>
                </a:ext>
              </a:extLst>
            </p:cNvPr>
            <p:cNvSpPr txBox="1"/>
            <p:nvPr/>
          </p:nvSpPr>
          <p:spPr>
            <a:xfrm>
              <a:off x="866636" y="4915536"/>
              <a:ext cx="260944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latin typeface="+mn-lt"/>
                </a:rPr>
                <a:t>Les horaires</a:t>
              </a:r>
              <a:br>
                <a:rPr lang="fr-FR" sz="900" dirty="0">
                  <a:latin typeface="+mn-lt"/>
                </a:rPr>
              </a:br>
              <a:r>
                <a:rPr lang="fr-FR" sz="900" dirty="0">
                  <a:latin typeface="+mn-lt"/>
                </a:rPr>
                <a:t>Accueil : 9h00</a:t>
              </a:r>
              <a:br>
                <a:rPr lang="fr-FR" sz="900" dirty="0">
                  <a:latin typeface="+mn-lt"/>
                </a:rPr>
              </a:br>
              <a:r>
                <a:rPr lang="fr-FR" sz="900" dirty="0">
                  <a:latin typeface="+mn-lt"/>
                </a:rPr>
                <a:t>Début : 9h30 – Fin : 17h30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7DA112E-F80E-5645-869C-032BAAD4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501" y="2693657"/>
              <a:ext cx="2910904" cy="1455452"/>
            </a:xfrm>
            <a:prstGeom prst="rect">
              <a:avLst/>
            </a:prstGeom>
          </p:spPr>
        </p:pic>
      </p:grpSp>
      <p:sp>
        <p:nvSpPr>
          <p:cNvPr id="32" name="Rectangle 3">
            <a:extLst>
              <a:ext uri="{FF2B5EF4-FFF2-40B4-BE49-F238E27FC236}">
                <a16:creationId xmlns:a16="http://schemas.microsoft.com/office/drawing/2014/main" id="{EDD81195-29BB-7847-95BD-B2A579F8399D}"/>
              </a:ext>
            </a:extLst>
          </p:cNvPr>
          <p:cNvSpPr/>
          <p:nvPr/>
        </p:nvSpPr>
        <p:spPr>
          <a:xfrm>
            <a:off x="358377" y="278841"/>
            <a:ext cx="8955744" cy="458512"/>
          </a:xfrm>
          <a:custGeom>
            <a:avLst/>
            <a:gdLst>
              <a:gd name="connsiteX0" fmla="*/ 0 w 6716808"/>
              <a:gd name="connsiteY0" fmla="*/ 0 h 540958"/>
              <a:gd name="connsiteX1" fmla="*/ 6716808 w 6716808"/>
              <a:gd name="connsiteY1" fmla="*/ 0 h 540958"/>
              <a:gd name="connsiteX2" fmla="*/ 6716808 w 6716808"/>
              <a:gd name="connsiteY2" fmla="*/ 540958 h 540958"/>
              <a:gd name="connsiteX3" fmla="*/ 0 w 6716808"/>
              <a:gd name="connsiteY3" fmla="*/ 540958 h 540958"/>
              <a:gd name="connsiteX4" fmla="*/ 0 w 6716808"/>
              <a:gd name="connsiteY4" fmla="*/ 0 h 540958"/>
              <a:gd name="connsiteX0" fmla="*/ 0 w 6716808"/>
              <a:gd name="connsiteY0" fmla="*/ 0 h 540958"/>
              <a:gd name="connsiteX1" fmla="*/ 6716808 w 6716808"/>
              <a:gd name="connsiteY1" fmla="*/ 0 h 540958"/>
              <a:gd name="connsiteX2" fmla="*/ 6402015 w 6716808"/>
              <a:gd name="connsiteY2" fmla="*/ 346086 h 540958"/>
              <a:gd name="connsiteX3" fmla="*/ 0 w 6716808"/>
              <a:gd name="connsiteY3" fmla="*/ 540958 h 540958"/>
              <a:gd name="connsiteX4" fmla="*/ 0 w 6716808"/>
              <a:gd name="connsiteY4" fmla="*/ 0 h 540958"/>
              <a:gd name="connsiteX0" fmla="*/ 0 w 6716808"/>
              <a:gd name="connsiteY0" fmla="*/ 0 h 540958"/>
              <a:gd name="connsiteX1" fmla="*/ 6716808 w 6716808"/>
              <a:gd name="connsiteY1" fmla="*/ 0 h 540958"/>
              <a:gd name="connsiteX2" fmla="*/ 6686828 w 6716808"/>
              <a:gd name="connsiteY2" fmla="*/ 361076 h 540958"/>
              <a:gd name="connsiteX3" fmla="*/ 0 w 6716808"/>
              <a:gd name="connsiteY3" fmla="*/ 540958 h 540958"/>
              <a:gd name="connsiteX4" fmla="*/ 0 w 6716808"/>
              <a:gd name="connsiteY4" fmla="*/ 0 h 540958"/>
              <a:gd name="connsiteX0" fmla="*/ 0 w 6716808"/>
              <a:gd name="connsiteY0" fmla="*/ 0 h 398552"/>
              <a:gd name="connsiteX1" fmla="*/ 6716808 w 6716808"/>
              <a:gd name="connsiteY1" fmla="*/ 0 h 398552"/>
              <a:gd name="connsiteX2" fmla="*/ 6686828 w 6716808"/>
              <a:gd name="connsiteY2" fmla="*/ 361076 h 398552"/>
              <a:gd name="connsiteX3" fmla="*/ 14990 w 6716808"/>
              <a:gd name="connsiteY3" fmla="*/ 398552 h 398552"/>
              <a:gd name="connsiteX4" fmla="*/ 0 w 6716808"/>
              <a:gd name="connsiteY4" fmla="*/ 0 h 398552"/>
              <a:gd name="connsiteX0" fmla="*/ 0 w 6716808"/>
              <a:gd name="connsiteY0" fmla="*/ 0 h 458512"/>
              <a:gd name="connsiteX1" fmla="*/ 6716808 w 6716808"/>
              <a:gd name="connsiteY1" fmla="*/ 0 h 458512"/>
              <a:gd name="connsiteX2" fmla="*/ 6686828 w 6716808"/>
              <a:gd name="connsiteY2" fmla="*/ 361076 h 458512"/>
              <a:gd name="connsiteX3" fmla="*/ 7495 w 6716808"/>
              <a:gd name="connsiteY3" fmla="*/ 458512 h 458512"/>
              <a:gd name="connsiteX4" fmla="*/ 0 w 6716808"/>
              <a:gd name="connsiteY4" fmla="*/ 0 h 4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6808" h="458512">
                <a:moveTo>
                  <a:pt x="0" y="0"/>
                </a:moveTo>
                <a:lnTo>
                  <a:pt x="6716808" y="0"/>
                </a:lnTo>
                <a:lnTo>
                  <a:pt x="6686828" y="361076"/>
                </a:lnTo>
                <a:lnTo>
                  <a:pt x="7495" y="4585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255A886-98DD-6345-A183-275C87252CF1}"/>
              </a:ext>
            </a:extLst>
          </p:cNvPr>
          <p:cNvSpPr txBox="1"/>
          <p:nvPr/>
        </p:nvSpPr>
        <p:spPr>
          <a:xfrm>
            <a:off x="358377" y="367534"/>
            <a:ext cx="8955744" cy="270456"/>
          </a:xfrm>
          <a:prstGeom prst="rect">
            <a:avLst/>
          </a:prstGeom>
          <a:noFill/>
        </p:spPr>
        <p:txBody>
          <a:bodyPr wrap="square" tIns="27000" bIns="35100" rtlCol="0" anchor="ctr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+mj-lt"/>
              </a:rPr>
              <a:t>Questions pratiques</a:t>
            </a:r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82EA295D-EEDF-254C-8B6A-25B5EA791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097" y="6415265"/>
            <a:ext cx="755904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050"/>
            </a:lvl1pPr>
          </a:lstStyle>
          <a:p>
            <a:fld id="{C059A1A9-550F-4DEE-8350-2FD50F108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bat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>
            <a:extLst>
              <a:ext uri="{FF2B5EF4-FFF2-40B4-BE49-F238E27FC236}">
                <a16:creationId xmlns:a16="http://schemas.microsoft.com/office/drawing/2014/main" id="{BA8E26F8-3DC1-3540-B4AF-4B248172A6E9}"/>
              </a:ext>
            </a:extLst>
          </p:cNvPr>
          <p:cNvSpPr/>
          <p:nvPr/>
        </p:nvSpPr>
        <p:spPr>
          <a:xfrm>
            <a:off x="358377" y="278841"/>
            <a:ext cx="8955744" cy="458512"/>
          </a:xfrm>
          <a:custGeom>
            <a:avLst/>
            <a:gdLst>
              <a:gd name="connsiteX0" fmla="*/ 0 w 6716808"/>
              <a:gd name="connsiteY0" fmla="*/ 0 h 540958"/>
              <a:gd name="connsiteX1" fmla="*/ 6716808 w 6716808"/>
              <a:gd name="connsiteY1" fmla="*/ 0 h 540958"/>
              <a:gd name="connsiteX2" fmla="*/ 6716808 w 6716808"/>
              <a:gd name="connsiteY2" fmla="*/ 540958 h 540958"/>
              <a:gd name="connsiteX3" fmla="*/ 0 w 6716808"/>
              <a:gd name="connsiteY3" fmla="*/ 540958 h 540958"/>
              <a:gd name="connsiteX4" fmla="*/ 0 w 6716808"/>
              <a:gd name="connsiteY4" fmla="*/ 0 h 540958"/>
              <a:gd name="connsiteX0" fmla="*/ 0 w 6716808"/>
              <a:gd name="connsiteY0" fmla="*/ 0 h 540958"/>
              <a:gd name="connsiteX1" fmla="*/ 6716808 w 6716808"/>
              <a:gd name="connsiteY1" fmla="*/ 0 h 540958"/>
              <a:gd name="connsiteX2" fmla="*/ 6402015 w 6716808"/>
              <a:gd name="connsiteY2" fmla="*/ 346086 h 540958"/>
              <a:gd name="connsiteX3" fmla="*/ 0 w 6716808"/>
              <a:gd name="connsiteY3" fmla="*/ 540958 h 540958"/>
              <a:gd name="connsiteX4" fmla="*/ 0 w 6716808"/>
              <a:gd name="connsiteY4" fmla="*/ 0 h 540958"/>
              <a:gd name="connsiteX0" fmla="*/ 0 w 6716808"/>
              <a:gd name="connsiteY0" fmla="*/ 0 h 540958"/>
              <a:gd name="connsiteX1" fmla="*/ 6716808 w 6716808"/>
              <a:gd name="connsiteY1" fmla="*/ 0 h 540958"/>
              <a:gd name="connsiteX2" fmla="*/ 6686828 w 6716808"/>
              <a:gd name="connsiteY2" fmla="*/ 361076 h 540958"/>
              <a:gd name="connsiteX3" fmla="*/ 0 w 6716808"/>
              <a:gd name="connsiteY3" fmla="*/ 540958 h 540958"/>
              <a:gd name="connsiteX4" fmla="*/ 0 w 6716808"/>
              <a:gd name="connsiteY4" fmla="*/ 0 h 540958"/>
              <a:gd name="connsiteX0" fmla="*/ 0 w 6716808"/>
              <a:gd name="connsiteY0" fmla="*/ 0 h 398552"/>
              <a:gd name="connsiteX1" fmla="*/ 6716808 w 6716808"/>
              <a:gd name="connsiteY1" fmla="*/ 0 h 398552"/>
              <a:gd name="connsiteX2" fmla="*/ 6686828 w 6716808"/>
              <a:gd name="connsiteY2" fmla="*/ 361076 h 398552"/>
              <a:gd name="connsiteX3" fmla="*/ 14990 w 6716808"/>
              <a:gd name="connsiteY3" fmla="*/ 398552 h 398552"/>
              <a:gd name="connsiteX4" fmla="*/ 0 w 6716808"/>
              <a:gd name="connsiteY4" fmla="*/ 0 h 398552"/>
              <a:gd name="connsiteX0" fmla="*/ 0 w 6716808"/>
              <a:gd name="connsiteY0" fmla="*/ 0 h 458512"/>
              <a:gd name="connsiteX1" fmla="*/ 6716808 w 6716808"/>
              <a:gd name="connsiteY1" fmla="*/ 0 h 458512"/>
              <a:gd name="connsiteX2" fmla="*/ 6686828 w 6716808"/>
              <a:gd name="connsiteY2" fmla="*/ 361076 h 458512"/>
              <a:gd name="connsiteX3" fmla="*/ 7495 w 6716808"/>
              <a:gd name="connsiteY3" fmla="*/ 458512 h 458512"/>
              <a:gd name="connsiteX4" fmla="*/ 0 w 6716808"/>
              <a:gd name="connsiteY4" fmla="*/ 0 h 4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6808" h="458512">
                <a:moveTo>
                  <a:pt x="0" y="0"/>
                </a:moveTo>
                <a:lnTo>
                  <a:pt x="6716808" y="0"/>
                </a:lnTo>
                <a:lnTo>
                  <a:pt x="6686828" y="361076"/>
                </a:lnTo>
                <a:lnTo>
                  <a:pt x="7495" y="4585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A182AD5-ADE5-F241-86DE-57F429F7E919}"/>
              </a:ext>
            </a:extLst>
          </p:cNvPr>
          <p:cNvSpPr txBox="1"/>
          <p:nvPr/>
        </p:nvSpPr>
        <p:spPr>
          <a:xfrm>
            <a:off x="358377" y="348298"/>
            <a:ext cx="8955744" cy="308928"/>
          </a:xfrm>
          <a:prstGeom prst="rect">
            <a:avLst/>
          </a:prstGeom>
          <a:noFill/>
        </p:spPr>
        <p:txBody>
          <a:bodyPr wrap="square" tIns="27000" bIns="35100" rtlCol="0" anchor="ctr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+mj-lt"/>
              </a:rPr>
              <a:t>C’est vous qui le dites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CCCB00CC-587E-6443-B9A7-157EAEF45A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828" y="1589601"/>
            <a:ext cx="4884789" cy="13689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1">
                <a:latin typeface="Nunito" pitchFamily="2" charset="77"/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fr-FR" dirty="0"/>
              <a:t>« citation »</a:t>
            </a:r>
          </a:p>
        </p:txBody>
      </p:sp>
      <p:sp>
        <p:nvSpPr>
          <p:cNvPr id="53" name="Espace réservé du texte 52">
            <a:extLst>
              <a:ext uri="{FF2B5EF4-FFF2-40B4-BE49-F238E27FC236}">
                <a16:creationId xmlns:a16="http://schemas.microsoft.com/office/drawing/2014/main" id="{F2BBE0DB-58FE-CC48-95B2-8A0CACD2F5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3986" y="2958205"/>
            <a:ext cx="4885267" cy="481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 i="0">
                <a:latin typeface="Nunito ExtraLight" pitchFamily="2" charset="77"/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</a:lstStyle>
          <a:p>
            <a:pPr lvl="0"/>
            <a:r>
              <a:rPr lang="fr-FR" dirty="0"/>
              <a:t>- Nom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id="{2AD6C380-B7D7-A74E-929B-CE4410EBB8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518" y="2102879"/>
            <a:ext cx="4208807" cy="1541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1">
                <a:latin typeface="Nunito ExtraLight" pitchFamily="2" charset="77"/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fr-FR" dirty="0"/>
              <a:t>« citation »</a:t>
            </a:r>
          </a:p>
        </p:txBody>
      </p:sp>
      <p:sp>
        <p:nvSpPr>
          <p:cNvPr id="55" name="Espace réservé du texte 52">
            <a:extLst>
              <a:ext uri="{FF2B5EF4-FFF2-40B4-BE49-F238E27FC236}">
                <a16:creationId xmlns:a16="http://schemas.microsoft.com/office/drawing/2014/main" id="{1ABD8910-6CEB-1A4D-8A03-D734ECAB9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515" y="3644003"/>
            <a:ext cx="4208808" cy="481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 i="0">
                <a:latin typeface="Nunito ExtraLight" pitchFamily="2" charset="77"/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</a:lstStyle>
          <a:p>
            <a:pPr lvl="0"/>
            <a:r>
              <a:rPr lang="fr-FR" dirty="0"/>
              <a:t>- Nom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6A9E96B5-3F03-B649-B99C-8937DCDD05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1895" y="3743420"/>
            <a:ext cx="4658292" cy="1541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 i="0">
                <a:latin typeface="Nunito Black" pitchFamily="2" charset="77"/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fr-FR" dirty="0"/>
              <a:t>« citation »</a:t>
            </a:r>
          </a:p>
        </p:txBody>
      </p:sp>
      <p:sp>
        <p:nvSpPr>
          <p:cNvPr id="57" name="Espace réservé du texte 52">
            <a:extLst>
              <a:ext uri="{FF2B5EF4-FFF2-40B4-BE49-F238E27FC236}">
                <a16:creationId xmlns:a16="http://schemas.microsoft.com/office/drawing/2014/main" id="{E460061D-3748-714C-A4CB-45409D62F3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1892" y="5284546"/>
            <a:ext cx="4658293" cy="481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 i="0">
                <a:latin typeface="Nunito ExtraLight" pitchFamily="2" charset="77"/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</a:lstStyle>
          <a:p>
            <a:pPr lvl="0"/>
            <a:r>
              <a:rPr lang="fr-FR" dirty="0"/>
              <a:t>- Nom</a:t>
            </a:r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CF37B341-AC6D-DF4A-AB19-74B175CB3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097" y="6415265"/>
            <a:ext cx="755904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050"/>
            </a:lvl1pPr>
          </a:lstStyle>
          <a:p>
            <a:fld id="{C059A1A9-550F-4DEE-8350-2FD50F108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24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BE3FBB6-6583-F845-B256-524885F5DF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25" y="6177182"/>
            <a:ext cx="5213425" cy="39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4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t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62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14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1" r:id="rId2"/>
    <p:sldLayoutId id="2147483693" r:id="rId3"/>
    <p:sldLayoutId id="2147483697" r:id="rId4"/>
    <p:sldLayoutId id="2147483698" r:id="rId5"/>
    <p:sldLayoutId id="2147483699" r:id="rId6"/>
    <p:sldLayoutId id="2147483702" r:id="rId7"/>
    <p:sldLayoutId id="2147483661" r:id="rId8"/>
    <p:sldLayoutId id="2147483708" r:id="rId9"/>
    <p:sldLayoutId id="2147483723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98F7BDE-9B3D-8641-A080-37CAC4C3C26B}"/>
              </a:ext>
            </a:extLst>
          </p:cNvPr>
          <p:cNvCxnSpPr>
            <a:cxnSpLocks/>
          </p:cNvCxnSpPr>
          <p:nvPr userDrawn="1"/>
        </p:nvCxnSpPr>
        <p:spPr>
          <a:xfrm>
            <a:off x="348240" y="6552104"/>
            <a:ext cx="11495520" cy="0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46EE99C8-5ABB-324B-84BE-A4268790374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180" y="6345052"/>
            <a:ext cx="559640" cy="4197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58CE18C9-7114-3D4F-A0AB-47FF70900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305" y="6548571"/>
            <a:ext cx="1219200" cy="276132"/>
          </a:xfrm>
          <a:prstGeom prst="rect">
            <a:avLst/>
          </a:prstGeom>
          <a:noFill/>
        </p:spPr>
        <p:txBody>
          <a:bodyPr/>
          <a:lstStyle>
            <a:lvl1pPr algn="r">
              <a:defRPr sz="1050">
                <a:latin typeface="+mj-lt"/>
              </a:defRPr>
            </a:lvl1pPr>
          </a:lstStyle>
          <a:p>
            <a:fld id="{7B9C4C3D-9126-5241-9909-EDF4D4C252E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4974D6DB-ECB6-4643-842D-1C38CFBA9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277" y="6537528"/>
            <a:ext cx="5605903" cy="23338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90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algn="l"/>
            <a:r>
              <a:rPr lang="fr-FR">
                <a:latin typeface="+mj-lt"/>
              </a:rPr>
              <a:t>Worklab •</a:t>
            </a:r>
            <a:r>
              <a:rPr lang="fr-FR"/>
              <a:t> Nom du client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80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8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g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>
            <a:extLst>
              <a:ext uri="{FF2B5EF4-FFF2-40B4-BE49-F238E27FC236}">
                <a16:creationId xmlns:a16="http://schemas.microsoft.com/office/drawing/2014/main" id="{2B836610-D22F-D9B2-64EA-3B17BF37C701}"/>
              </a:ext>
            </a:extLst>
          </p:cNvPr>
          <p:cNvSpPr/>
          <p:nvPr/>
        </p:nvSpPr>
        <p:spPr>
          <a:xfrm>
            <a:off x="-115874" y="-76200"/>
            <a:ext cx="6019800" cy="7010400"/>
          </a:xfrm>
          <a:custGeom>
            <a:avLst/>
            <a:gdLst>
              <a:gd name="connsiteX0" fmla="*/ 0 w 6019800"/>
              <a:gd name="connsiteY0" fmla="*/ 0 h 7010400"/>
              <a:gd name="connsiteX1" fmla="*/ 4743450 w 6019800"/>
              <a:gd name="connsiteY1" fmla="*/ 76200 h 7010400"/>
              <a:gd name="connsiteX2" fmla="*/ 6019800 w 6019800"/>
              <a:gd name="connsiteY2" fmla="*/ 6972300 h 7010400"/>
              <a:gd name="connsiteX3" fmla="*/ 19050 w 6019800"/>
              <a:gd name="connsiteY3" fmla="*/ 7010400 h 7010400"/>
              <a:gd name="connsiteX4" fmla="*/ 0 w 6019800"/>
              <a:gd name="connsiteY4" fmla="*/ 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7010400">
                <a:moveTo>
                  <a:pt x="0" y="0"/>
                </a:moveTo>
                <a:lnTo>
                  <a:pt x="4743450" y="76200"/>
                </a:lnTo>
                <a:lnTo>
                  <a:pt x="6019800" y="6972300"/>
                </a:lnTo>
                <a:lnTo>
                  <a:pt x="19050" y="7010400"/>
                </a:lnTo>
                <a:lnTo>
                  <a:pt x="0" y="0"/>
                </a:lnTo>
                <a:close/>
              </a:path>
            </a:pathLst>
          </a:custGeom>
          <a:solidFill>
            <a:srgbClr val="C01D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FE112EC3-9811-5A4D-886C-F84EF3BA5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4" t="15722" r="18535" b="21328"/>
          <a:stretch/>
        </p:blipFill>
        <p:spPr>
          <a:xfrm>
            <a:off x="1319975" y="6013707"/>
            <a:ext cx="833719" cy="77705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A04E6FF-1186-EE46-8105-C383324B38FF}"/>
              </a:ext>
            </a:extLst>
          </p:cNvPr>
          <p:cNvSpPr txBox="1"/>
          <p:nvPr/>
        </p:nvSpPr>
        <p:spPr>
          <a:xfrm>
            <a:off x="0" y="1997839"/>
            <a:ext cx="55975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FR" sz="3600" b="1" dirty="0">
                <a:solidFill>
                  <a:schemeClr val="bg1"/>
                </a:solidFill>
                <a:latin typeface="Nunito SemiBold" pitchFamily="2" charset="77"/>
              </a:rPr>
            </a:br>
            <a:r>
              <a:rPr lang="fr-FR" sz="3600" b="1" dirty="0">
                <a:solidFill>
                  <a:schemeClr val="bg1"/>
                </a:solidFill>
                <a:latin typeface="Nunito SemiBold" pitchFamily="2" charset="77"/>
              </a:rPr>
              <a:t>5 clés pour réussir à transformer son organisation en organisation hybride</a:t>
            </a:r>
          </a:p>
        </p:txBody>
      </p:sp>
      <p:pic>
        <p:nvPicPr>
          <p:cNvPr id="16" name="Image 15" descr="Une image contenant calendrier&#10;&#10;Description générée automatiquement">
            <a:extLst>
              <a:ext uri="{FF2B5EF4-FFF2-40B4-BE49-F238E27FC236}">
                <a16:creationId xmlns:a16="http://schemas.microsoft.com/office/drawing/2014/main" id="{30BE2C39-3D3E-6945-16D3-893BE4679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109" y="484500"/>
            <a:ext cx="9157098" cy="586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44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D867B5DD-1127-04A7-3553-06055AE94854}"/>
              </a:ext>
            </a:extLst>
          </p:cNvPr>
          <p:cNvSpPr/>
          <p:nvPr/>
        </p:nvSpPr>
        <p:spPr>
          <a:xfrm>
            <a:off x="-115875" y="-76200"/>
            <a:ext cx="7824918" cy="7010400"/>
          </a:xfrm>
          <a:custGeom>
            <a:avLst/>
            <a:gdLst>
              <a:gd name="connsiteX0" fmla="*/ 0 w 6019800"/>
              <a:gd name="connsiteY0" fmla="*/ 0 h 7010400"/>
              <a:gd name="connsiteX1" fmla="*/ 4743450 w 6019800"/>
              <a:gd name="connsiteY1" fmla="*/ 76200 h 7010400"/>
              <a:gd name="connsiteX2" fmla="*/ 6019800 w 6019800"/>
              <a:gd name="connsiteY2" fmla="*/ 6972300 h 7010400"/>
              <a:gd name="connsiteX3" fmla="*/ 19050 w 6019800"/>
              <a:gd name="connsiteY3" fmla="*/ 7010400 h 7010400"/>
              <a:gd name="connsiteX4" fmla="*/ 0 w 6019800"/>
              <a:gd name="connsiteY4" fmla="*/ 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7010400">
                <a:moveTo>
                  <a:pt x="0" y="0"/>
                </a:moveTo>
                <a:lnTo>
                  <a:pt x="4743450" y="76200"/>
                </a:lnTo>
                <a:lnTo>
                  <a:pt x="6019800" y="6972300"/>
                </a:lnTo>
                <a:lnTo>
                  <a:pt x="19050" y="7010400"/>
                </a:lnTo>
                <a:lnTo>
                  <a:pt x="0" y="0"/>
                </a:lnTo>
                <a:close/>
              </a:path>
            </a:pathLst>
          </a:custGeom>
          <a:solidFill>
            <a:srgbClr val="C01D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FE112EC3-9811-5A4D-886C-F84EF3BA5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4" t="15722" r="18535" b="21328"/>
          <a:stretch/>
        </p:blipFill>
        <p:spPr>
          <a:xfrm>
            <a:off x="-178420" y="6133212"/>
            <a:ext cx="833719" cy="77705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A04E6FF-1186-EE46-8105-C383324B38FF}"/>
              </a:ext>
            </a:extLst>
          </p:cNvPr>
          <p:cNvSpPr txBox="1"/>
          <p:nvPr/>
        </p:nvSpPr>
        <p:spPr>
          <a:xfrm>
            <a:off x="0" y="2967335"/>
            <a:ext cx="7181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Nunito SemiBold" pitchFamily="2" charset="77"/>
              </a:rPr>
              <a:t>Pratique à emporter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776FEA-AAC2-DF44-9B11-C558E55810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9043" y="1339850"/>
            <a:ext cx="4482958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2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A2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ECBBC3-8C14-9E08-D9C2-9034BCC5D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287" y="287676"/>
            <a:ext cx="4485425" cy="634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65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9B6E87D-358F-4627-6A4A-18E2D73A3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85925"/>
            <a:ext cx="7772400" cy="48577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FBCA13C-D1EA-71EB-2043-C54667006B56}"/>
              </a:ext>
            </a:extLst>
          </p:cNvPr>
          <p:cNvSpPr txBox="1"/>
          <p:nvPr/>
        </p:nvSpPr>
        <p:spPr>
          <a:xfrm>
            <a:off x="269630" y="132482"/>
            <a:ext cx="1165273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Clé n°2</a:t>
            </a:r>
          </a:p>
          <a:p>
            <a:pPr algn="ctr"/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Booster l’efficacité d’une équipe hybride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77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234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092A966-E1D0-CFB9-8E88-B9138B95971B}"/>
              </a:ext>
            </a:extLst>
          </p:cNvPr>
          <p:cNvGrpSpPr/>
          <p:nvPr/>
        </p:nvGrpSpPr>
        <p:grpSpPr>
          <a:xfrm>
            <a:off x="2328863" y="261990"/>
            <a:ext cx="7391561" cy="6308333"/>
            <a:chOff x="2774731" y="620110"/>
            <a:chExt cx="6945693" cy="5950213"/>
          </a:xfrm>
        </p:grpSpPr>
        <p:pic>
          <p:nvPicPr>
            <p:cNvPr id="6" name="Image 5" descr="Une image contenant diagramme&#10;&#10;Description générée automatiquement">
              <a:extLst>
                <a:ext uri="{FF2B5EF4-FFF2-40B4-BE49-F238E27FC236}">
                  <a16:creationId xmlns:a16="http://schemas.microsoft.com/office/drawing/2014/main" id="{734E4FEE-E39F-716B-5BAC-27D540DDC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798" y="685542"/>
              <a:ext cx="6852626" cy="5884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A4B836-154E-3F31-6AEC-350FA5986FA5}"/>
                </a:ext>
              </a:extLst>
            </p:cNvPr>
            <p:cNvSpPr/>
            <p:nvPr/>
          </p:nvSpPr>
          <p:spPr>
            <a:xfrm>
              <a:off x="2774731" y="620110"/>
              <a:ext cx="641131" cy="294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42947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9">
            <a:extLst>
              <a:ext uri="{FF2B5EF4-FFF2-40B4-BE49-F238E27FC236}">
                <a16:creationId xmlns:a16="http://schemas.microsoft.com/office/drawing/2014/main" id="{37BCEA10-CAC0-ED15-E64B-24804293FD4F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8E2A55-7A4D-7DDA-BA99-EBD626E5E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14" b="36130"/>
          <a:stretch/>
        </p:blipFill>
        <p:spPr bwMode="auto">
          <a:xfrm>
            <a:off x="2773329" y="261991"/>
            <a:ext cx="6618394" cy="630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645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D867B5DD-1127-04A7-3553-06055AE94854}"/>
              </a:ext>
            </a:extLst>
          </p:cNvPr>
          <p:cNvSpPr/>
          <p:nvPr/>
        </p:nvSpPr>
        <p:spPr>
          <a:xfrm>
            <a:off x="-115875" y="-76200"/>
            <a:ext cx="7824918" cy="7010400"/>
          </a:xfrm>
          <a:custGeom>
            <a:avLst/>
            <a:gdLst>
              <a:gd name="connsiteX0" fmla="*/ 0 w 6019800"/>
              <a:gd name="connsiteY0" fmla="*/ 0 h 7010400"/>
              <a:gd name="connsiteX1" fmla="*/ 4743450 w 6019800"/>
              <a:gd name="connsiteY1" fmla="*/ 76200 h 7010400"/>
              <a:gd name="connsiteX2" fmla="*/ 6019800 w 6019800"/>
              <a:gd name="connsiteY2" fmla="*/ 6972300 h 7010400"/>
              <a:gd name="connsiteX3" fmla="*/ 19050 w 6019800"/>
              <a:gd name="connsiteY3" fmla="*/ 7010400 h 7010400"/>
              <a:gd name="connsiteX4" fmla="*/ 0 w 6019800"/>
              <a:gd name="connsiteY4" fmla="*/ 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7010400">
                <a:moveTo>
                  <a:pt x="0" y="0"/>
                </a:moveTo>
                <a:lnTo>
                  <a:pt x="4743450" y="76200"/>
                </a:lnTo>
                <a:lnTo>
                  <a:pt x="6019800" y="6972300"/>
                </a:lnTo>
                <a:lnTo>
                  <a:pt x="19050" y="7010400"/>
                </a:lnTo>
                <a:lnTo>
                  <a:pt x="0" y="0"/>
                </a:lnTo>
                <a:close/>
              </a:path>
            </a:pathLst>
          </a:custGeom>
          <a:solidFill>
            <a:srgbClr val="C01D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FE112EC3-9811-5A4D-886C-F84EF3BA5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4" t="15722" r="18535" b="21328"/>
          <a:stretch/>
        </p:blipFill>
        <p:spPr>
          <a:xfrm>
            <a:off x="-178420" y="6133212"/>
            <a:ext cx="833719" cy="77705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A04E6FF-1186-EE46-8105-C383324B38FF}"/>
              </a:ext>
            </a:extLst>
          </p:cNvPr>
          <p:cNvSpPr txBox="1"/>
          <p:nvPr/>
        </p:nvSpPr>
        <p:spPr>
          <a:xfrm>
            <a:off x="0" y="2967335"/>
            <a:ext cx="7181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Nunito SemiBold" pitchFamily="2" charset="77"/>
              </a:rPr>
              <a:t>Pratique à emporter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776FEA-AAC2-DF44-9B11-C558E55810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9043" y="1339850"/>
            <a:ext cx="4482958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70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A2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1FCCC1-9FFB-BD2D-79E4-A44828E65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6" y="949569"/>
            <a:ext cx="11307708" cy="49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42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FBCA13C-D1EA-71EB-2043-C54667006B56}"/>
              </a:ext>
            </a:extLst>
          </p:cNvPr>
          <p:cNvSpPr txBox="1"/>
          <p:nvPr/>
        </p:nvSpPr>
        <p:spPr>
          <a:xfrm>
            <a:off x="269630" y="26972"/>
            <a:ext cx="11652739" cy="1764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Clé n°3</a:t>
            </a:r>
          </a:p>
          <a:p>
            <a:pPr algn="ctr" rtl="0">
              <a:spcBef>
                <a:spcPts val="2000"/>
              </a:spcBef>
              <a:spcAft>
                <a:spcPts val="600"/>
              </a:spcAft>
            </a:pPr>
            <a:r>
              <a:rPr lang="fr-FR" sz="4400" b="1" dirty="0">
                <a:solidFill>
                  <a:schemeClr val="bg1"/>
                </a:solidFill>
                <a:latin typeface="Nunito SemiBold" pitchFamily="2" charset="77"/>
              </a:rPr>
              <a:t>Communiquer en environnement hybride</a:t>
            </a:r>
          </a:p>
        </p:txBody>
      </p:sp>
      <p:pic>
        <p:nvPicPr>
          <p:cNvPr id="3" name="Image 2" descr="Une image contenant texte, reine, graphique vectoriel&#10;&#10;Description générée automatiquement">
            <a:extLst>
              <a:ext uri="{FF2B5EF4-FFF2-40B4-BE49-F238E27FC236}">
                <a16:creationId xmlns:a16="http://schemas.microsoft.com/office/drawing/2014/main" id="{1B924120-4ED1-EA9D-8769-E762A7E6D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06" y="1791558"/>
            <a:ext cx="6646986" cy="525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56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A2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77CCE9-2232-0698-180B-03B04BB8B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14" y="367172"/>
            <a:ext cx="77724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64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A2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75424" y="274833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5FDB9A-3557-9BB9-552C-4DF3612DB6B3}"/>
              </a:ext>
            </a:extLst>
          </p:cNvPr>
          <p:cNvSpPr txBox="1"/>
          <p:nvPr/>
        </p:nvSpPr>
        <p:spPr>
          <a:xfrm>
            <a:off x="554257" y="2847691"/>
            <a:ext cx="11083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0A26B0"/>
                </a:solidFill>
                <a:latin typeface="Nunito SemiBold" pitchFamily="2" charset="77"/>
              </a:rPr>
              <a:t>Rendre l’implicite explicite</a:t>
            </a:r>
          </a:p>
        </p:txBody>
      </p:sp>
    </p:spTree>
    <p:extLst>
      <p:ext uri="{BB962C8B-B14F-4D97-AF65-F5344CB8AC3E}">
        <p14:creationId xmlns:p14="http://schemas.microsoft.com/office/powerpoint/2010/main" val="3966844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4439" y="-79625"/>
            <a:ext cx="12600878" cy="7017249"/>
          </a:xfrm>
          <a:prstGeom prst="rect">
            <a:avLst/>
          </a:prstGeom>
          <a:solidFill>
            <a:srgbClr val="FF7D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7CF2A74-18C4-A27E-E84E-034942CEA905}"/>
              </a:ext>
            </a:extLst>
          </p:cNvPr>
          <p:cNvGrpSpPr/>
          <p:nvPr/>
        </p:nvGrpSpPr>
        <p:grpSpPr>
          <a:xfrm>
            <a:off x="674185" y="-860613"/>
            <a:ext cx="10707657" cy="8471647"/>
            <a:chOff x="2209800" y="354330"/>
            <a:chExt cx="7772400" cy="61493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3923E5-C2A1-DF18-1940-A9FF488FED17}"/>
                </a:ext>
              </a:extLst>
            </p:cNvPr>
            <p:cNvSpPr/>
            <p:nvPr/>
          </p:nvSpPr>
          <p:spPr>
            <a:xfrm rot="450952">
              <a:off x="3623819" y="1948106"/>
              <a:ext cx="4921623" cy="285174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710A4E16-F395-C5D0-9CCC-C922CDD8B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354330"/>
              <a:ext cx="7772400" cy="6149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986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A2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75424" y="274833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A367B90E-C6E8-1B67-985F-9A9DB70C1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9" y="276811"/>
            <a:ext cx="10199077" cy="62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45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F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FBCA13C-D1EA-71EB-2043-C54667006B56}"/>
              </a:ext>
            </a:extLst>
          </p:cNvPr>
          <p:cNvSpPr txBox="1"/>
          <p:nvPr/>
        </p:nvSpPr>
        <p:spPr>
          <a:xfrm>
            <a:off x="269630" y="26972"/>
            <a:ext cx="11652739" cy="1764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Clé n°4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Mieux organisé, moins stressé en télétravail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715A2BA-B65F-257C-D35D-C96A4E46E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795" y="1934307"/>
            <a:ext cx="5840409" cy="4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89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D867B5DD-1127-04A7-3553-06055AE94854}"/>
              </a:ext>
            </a:extLst>
          </p:cNvPr>
          <p:cNvSpPr/>
          <p:nvPr/>
        </p:nvSpPr>
        <p:spPr>
          <a:xfrm>
            <a:off x="-115875" y="-76200"/>
            <a:ext cx="7824918" cy="7010400"/>
          </a:xfrm>
          <a:custGeom>
            <a:avLst/>
            <a:gdLst>
              <a:gd name="connsiteX0" fmla="*/ 0 w 6019800"/>
              <a:gd name="connsiteY0" fmla="*/ 0 h 7010400"/>
              <a:gd name="connsiteX1" fmla="*/ 4743450 w 6019800"/>
              <a:gd name="connsiteY1" fmla="*/ 76200 h 7010400"/>
              <a:gd name="connsiteX2" fmla="*/ 6019800 w 6019800"/>
              <a:gd name="connsiteY2" fmla="*/ 6972300 h 7010400"/>
              <a:gd name="connsiteX3" fmla="*/ 19050 w 6019800"/>
              <a:gd name="connsiteY3" fmla="*/ 7010400 h 7010400"/>
              <a:gd name="connsiteX4" fmla="*/ 0 w 6019800"/>
              <a:gd name="connsiteY4" fmla="*/ 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7010400">
                <a:moveTo>
                  <a:pt x="0" y="0"/>
                </a:moveTo>
                <a:lnTo>
                  <a:pt x="4743450" y="76200"/>
                </a:lnTo>
                <a:lnTo>
                  <a:pt x="6019800" y="6972300"/>
                </a:lnTo>
                <a:lnTo>
                  <a:pt x="19050" y="7010400"/>
                </a:lnTo>
                <a:lnTo>
                  <a:pt x="0" y="0"/>
                </a:lnTo>
                <a:close/>
              </a:path>
            </a:pathLst>
          </a:custGeom>
          <a:solidFill>
            <a:srgbClr val="C01D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FE112EC3-9811-5A4D-886C-F84EF3BA5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4" t="15722" r="18535" b="21328"/>
          <a:stretch/>
        </p:blipFill>
        <p:spPr>
          <a:xfrm>
            <a:off x="-178420" y="6133212"/>
            <a:ext cx="833719" cy="77705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A04E6FF-1186-EE46-8105-C383324B38FF}"/>
              </a:ext>
            </a:extLst>
          </p:cNvPr>
          <p:cNvSpPr txBox="1"/>
          <p:nvPr/>
        </p:nvSpPr>
        <p:spPr>
          <a:xfrm>
            <a:off x="0" y="2967335"/>
            <a:ext cx="7181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Nunito SemiBold" pitchFamily="2" charset="77"/>
              </a:rPr>
              <a:t>Pratique à emporter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776FEA-AAC2-DF44-9B11-C558E55810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9043" y="1339850"/>
            <a:ext cx="4482958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36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AFCC0B9-C917-F0B1-CB27-9810CC07D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1" y="896815"/>
            <a:ext cx="12192911" cy="506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70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FBCA13C-D1EA-71EB-2043-C54667006B56}"/>
              </a:ext>
            </a:extLst>
          </p:cNvPr>
          <p:cNvSpPr txBox="1"/>
          <p:nvPr/>
        </p:nvSpPr>
        <p:spPr>
          <a:xfrm>
            <a:off x="0" y="26972"/>
            <a:ext cx="12192000" cy="1764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34388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Clé n°5</a:t>
            </a:r>
          </a:p>
          <a:p>
            <a:pPr lvl="1" algn="ctr">
              <a:spcBef>
                <a:spcPts val="2000"/>
              </a:spcBef>
              <a:spcAft>
                <a:spcPts val="600"/>
              </a:spcAft>
              <a:defRPr/>
            </a:pPr>
            <a:r>
              <a:rPr lang="fr-FR" sz="4400" b="1" dirty="0">
                <a:solidFill>
                  <a:srgbClr val="234388"/>
                </a:solidFill>
                <a:latin typeface="Nunito SemiBold" pitchFamily="2" charset="77"/>
              </a:rPr>
              <a:t>Maintenir le lien contre vents et marées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DE6F7D-7024-1FA5-354B-846CDF258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973278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58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9">
            <a:extLst>
              <a:ext uri="{FF2B5EF4-FFF2-40B4-BE49-F238E27FC236}">
                <a16:creationId xmlns:a16="http://schemas.microsoft.com/office/drawing/2014/main" id="{37BCEA10-CAC0-ED15-E64B-24804293FD4F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226A9"/>
                </a:solidFill>
                <a:effectLst/>
                <a:uLnTx/>
                <a:uFillTx/>
                <a:latin typeface="Nunito Light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95FFF436-EF5C-5C84-B233-39A6B1D67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0" y="2003503"/>
            <a:ext cx="11399406" cy="28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93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D867B5DD-1127-04A7-3553-06055AE94854}"/>
              </a:ext>
            </a:extLst>
          </p:cNvPr>
          <p:cNvSpPr/>
          <p:nvPr/>
        </p:nvSpPr>
        <p:spPr>
          <a:xfrm>
            <a:off x="-115875" y="-76200"/>
            <a:ext cx="7824918" cy="7010400"/>
          </a:xfrm>
          <a:custGeom>
            <a:avLst/>
            <a:gdLst>
              <a:gd name="connsiteX0" fmla="*/ 0 w 6019800"/>
              <a:gd name="connsiteY0" fmla="*/ 0 h 7010400"/>
              <a:gd name="connsiteX1" fmla="*/ 4743450 w 6019800"/>
              <a:gd name="connsiteY1" fmla="*/ 76200 h 7010400"/>
              <a:gd name="connsiteX2" fmla="*/ 6019800 w 6019800"/>
              <a:gd name="connsiteY2" fmla="*/ 6972300 h 7010400"/>
              <a:gd name="connsiteX3" fmla="*/ 19050 w 6019800"/>
              <a:gd name="connsiteY3" fmla="*/ 7010400 h 7010400"/>
              <a:gd name="connsiteX4" fmla="*/ 0 w 6019800"/>
              <a:gd name="connsiteY4" fmla="*/ 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7010400">
                <a:moveTo>
                  <a:pt x="0" y="0"/>
                </a:moveTo>
                <a:lnTo>
                  <a:pt x="4743450" y="76200"/>
                </a:lnTo>
                <a:lnTo>
                  <a:pt x="6019800" y="6972300"/>
                </a:lnTo>
                <a:lnTo>
                  <a:pt x="19050" y="7010400"/>
                </a:lnTo>
                <a:lnTo>
                  <a:pt x="0" y="0"/>
                </a:lnTo>
                <a:close/>
              </a:path>
            </a:pathLst>
          </a:custGeom>
          <a:solidFill>
            <a:srgbClr val="C01D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FE112EC3-9811-5A4D-886C-F84EF3BA5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4" t="15722" r="18535" b="21328"/>
          <a:stretch/>
        </p:blipFill>
        <p:spPr>
          <a:xfrm>
            <a:off x="-178420" y="6133212"/>
            <a:ext cx="833719" cy="77705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A04E6FF-1186-EE46-8105-C383324B38FF}"/>
              </a:ext>
            </a:extLst>
          </p:cNvPr>
          <p:cNvSpPr txBox="1"/>
          <p:nvPr/>
        </p:nvSpPr>
        <p:spPr>
          <a:xfrm>
            <a:off x="0" y="2967335"/>
            <a:ext cx="7181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Nunito SemiBold" pitchFamily="2" charset="77"/>
              </a:rPr>
              <a:t>Pratique à emporter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776FEA-AAC2-DF44-9B11-C558E55810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9043" y="1339850"/>
            <a:ext cx="4482958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28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A2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75424" y="274833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29B66FEE-2E0F-087A-4207-E0ED9C570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17" y="257248"/>
            <a:ext cx="4894163" cy="692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081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C01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75424" y="274833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6" name="Image 5" descr="Une image contenant calendrier&#10;&#10;Description générée automatiquement">
            <a:extLst>
              <a:ext uri="{FF2B5EF4-FFF2-40B4-BE49-F238E27FC236}">
                <a16:creationId xmlns:a16="http://schemas.microsoft.com/office/drawing/2014/main" id="{7E5C809B-76E7-0A44-9F1D-796591974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4" y="770462"/>
            <a:ext cx="8307928" cy="53170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2935A2-5A2A-B096-8E8C-4BFE36BB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503" y="522647"/>
            <a:ext cx="1467147" cy="16149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347685-DFF3-495C-7D76-C29FA165D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467" y="4609711"/>
            <a:ext cx="1782690" cy="1813426"/>
          </a:xfrm>
          <a:prstGeom prst="rect">
            <a:avLst/>
          </a:prstGeom>
        </p:spPr>
      </p:pic>
      <p:pic>
        <p:nvPicPr>
          <p:cNvPr id="11" name="Image 10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850F3DC7-D796-8BF5-F463-041CA5D32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625" y="2327447"/>
            <a:ext cx="1531601" cy="20016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A26458-6EFC-2420-45DA-ABBE71229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4226" y="1330105"/>
            <a:ext cx="1079500" cy="3175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B9695DE-63E2-39BA-D70E-5F5BA55E0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4226" y="3320856"/>
            <a:ext cx="1841500" cy="25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50FD97-7E7B-1B45-06FE-AB5AC03D54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1226" y="5527895"/>
            <a:ext cx="952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28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A2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6" name="Image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D5C79C97-BD1E-F14A-FC64-2EAE73E29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9474"/>
            <a:ext cx="77724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1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1D8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4" name="Image 3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A33AE1C9-D4A7-B308-A294-28E38E9FC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0306"/>
            <a:ext cx="77724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A2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4" name="Image 3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C1EB3A2B-9F0F-1ED1-596F-C8C59B9B0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46669"/>
            <a:ext cx="77724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6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B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0F59E38-3E07-6E99-CB10-28A51FC8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98082"/>
            <a:ext cx="7772400" cy="502171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6383AE8-D10E-6218-B2CA-FA3D11ED1A7D}"/>
              </a:ext>
            </a:extLst>
          </p:cNvPr>
          <p:cNvSpPr txBox="1"/>
          <p:nvPr/>
        </p:nvSpPr>
        <p:spPr>
          <a:xfrm>
            <a:off x="269630" y="151532"/>
            <a:ext cx="1165273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A26B0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Clé n°1</a:t>
            </a:r>
          </a:p>
          <a:p>
            <a:pPr algn="ctr"/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A26B0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Les temps collectifs au défi de l’hybride</a:t>
            </a:r>
            <a:endParaRPr lang="fr-FR" sz="2400" dirty="0">
              <a:solidFill>
                <a:srgbClr val="0A26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11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1D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EEDEFD7-107C-48A9-75F0-0DA8FE9F3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14" y="354330"/>
            <a:ext cx="77724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75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1D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4" name="Image 3" descr="Une image contenant texte, dessin, croquis, illustration&#10;&#10;Description générée automatiquement">
            <a:extLst>
              <a:ext uri="{FF2B5EF4-FFF2-40B4-BE49-F238E27FC236}">
                <a16:creationId xmlns:a16="http://schemas.microsoft.com/office/drawing/2014/main" id="{0B643A30-2B66-76D3-5C87-2116AE976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14" y="446669"/>
            <a:ext cx="77724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16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4A18B-E30E-184E-BF7D-A838A6DCDF39}"/>
              </a:ext>
            </a:extLst>
          </p:cNvPr>
          <p:cNvSpPr/>
          <p:nvPr/>
        </p:nvSpPr>
        <p:spPr>
          <a:xfrm>
            <a:off x="-200722" y="-60768"/>
            <a:ext cx="12600878" cy="7017249"/>
          </a:xfrm>
          <a:prstGeom prst="rect">
            <a:avLst/>
          </a:prstGeom>
          <a:solidFill>
            <a:srgbClr val="01D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pour une image  9">
            <a:extLst>
              <a:ext uri="{FF2B5EF4-FFF2-40B4-BE49-F238E27FC236}">
                <a16:creationId xmlns:a16="http://schemas.microsoft.com/office/drawing/2014/main" id="{DC90FA88-A8FF-F449-A674-CEB13E93D89A}"/>
              </a:ext>
            </a:extLst>
          </p:cNvPr>
          <p:cNvSpPr txBox="1">
            <a:spLocks/>
          </p:cNvSpPr>
          <p:nvPr/>
        </p:nvSpPr>
        <p:spPr>
          <a:xfrm>
            <a:off x="356839" y="287676"/>
            <a:ext cx="11441151" cy="6308333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</a:p>
        </p:txBody>
      </p:sp>
      <p:pic>
        <p:nvPicPr>
          <p:cNvPr id="4" name="Image 3" descr="Une image contenant clipart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0FECA301-197C-0B3E-FB6F-7C327ACB8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93" y="389517"/>
            <a:ext cx="77724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40294"/>
      </p:ext>
    </p:extLst>
  </p:cSld>
  <p:clrMapOvr>
    <a:masterClrMapping/>
  </p:clrMapOvr>
</p:sld>
</file>

<file path=ppt/theme/theme1.xml><?xml version="1.0" encoding="utf-8"?>
<a:theme xmlns:a="http://schemas.openxmlformats.org/drawingml/2006/main" name="Worklab">
  <a:themeElements>
    <a:clrScheme name="WORKLAB">
      <a:dk1>
        <a:srgbClr val="1226A9"/>
      </a:dk1>
      <a:lt1>
        <a:srgbClr val="FFFFFF"/>
      </a:lt1>
      <a:dk2>
        <a:srgbClr val="1226A9"/>
      </a:dk2>
      <a:lt2>
        <a:srgbClr val="FFFFFF"/>
      </a:lt2>
      <a:accent1>
        <a:srgbClr val="1226A9"/>
      </a:accent1>
      <a:accent2>
        <a:srgbClr val="3BD3AD"/>
      </a:accent2>
      <a:accent3>
        <a:srgbClr val="D1EA8D"/>
      </a:accent3>
      <a:accent4>
        <a:srgbClr val="EBD825"/>
      </a:accent4>
      <a:accent5>
        <a:srgbClr val="FEBE9F"/>
      </a:accent5>
      <a:accent6>
        <a:srgbClr val="FE8572"/>
      </a:accent6>
      <a:hlink>
        <a:srgbClr val="FE8572"/>
      </a:hlink>
      <a:folHlink>
        <a:srgbClr val="FE8572"/>
      </a:folHlink>
    </a:clrScheme>
    <a:fontScheme name="Worklab">
      <a:majorFont>
        <a:latin typeface="Nunito SemiBold"/>
        <a:ea typeface=""/>
        <a:cs typeface=""/>
      </a:majorFont>
      <a:minorFont>
        <a:latin typeface="Nunito Ligh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lab" id="{3FF85E98-94DB-F049-967E-F464DF59F31D}" vid="{87B1645C-8CC7-1B4A-B0D0-A64B404D046B}"/>
    </a:ext>
  </a:extLst>
</a:theme>
</file>

<file path=ppt/theme/theme2.xml><?xml version="1.0" encoding="utf-8"?>
<a:theme xmlns:a="http://schemas.openxmlformats.org/drawingml/2006/main" name="2_Pages fixes">
  <a:themeElements>
    <a:clrScheme name="WORKLAB">
      <a:dk1>
        <a:srgbClr val="1226A9"/>
      </a:dk1>
      <a:lt1>
        <a:srgbClr val="FFFFFF"/>
      </a:lt1>
      <a:dk2>
        <a:srgbClr val="1226A9"/>
      </a:dk2>
      <a:lt2>
        <a:srgbClr val="FFFFFF"/>
      </a:lt2>
      <a:accent1>
        <a:srgbClr val="1226A9"/>
      </a:accent1>
      <a:accent2>
        <a:srgbClr val="3BD3AD"/>
      </a:accent2>
      <a:accent3>
        <a:srgbClr val="D1EA8D"/>
      </a:accent3>
      <a:accent4>
        <a:srgbClr val="EBD825"/>
      </a:accent4>
      <a:accent5>
        <a:srgbClr val="FEBE9F"/>
      </a:accent5>
      <a:accent6>
        <a:srgbClr val="FE8572"/>
      </a:accent6>
      <a:hlink>
        <a:srgbClr val="FE8572"/>
      </a:hlink>
      <a:folHlink>
        <a:srgbClr val="FE8572"/>
      </a:folHlink>
    </a:clrScheme>
    <a:fontScheme name="Worklab">
      <a:majorFont>
        <a:latin typeface="Nunito SemiBold"/>
        <a:ea typeface=""/>
        <a:cs typeface=""/>
      </a:majorFont>
      <a:minorFont>
        <a:latin typeface="Nunito Ligh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CE8F8C36-9126-4D41-B206-A0514E1E229C}" vid="{7B82B5D3-C74E-BB42-918F-AE226F12C102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33300</TotalTime>
  <Words>250</Words>
  <Application>Microsoft Macintosh PowerPoint</Application>
  <PresentationFormat>Grand écran</PresentationFormat>
  <Paragraphs>82</Paragraphs>
  <Slides>28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9" baseType="lpstr">
      <vt:lpstr>Arial</vt:lpstr>
      <vt:lpstr>Calibri</vt:lpstr>
      <vt:lpstr>Nunito</vt:lpstr>
      <vt:lpstr>Nunito Black</vt:lpstr>
      <vt:lpstr>Nunito ExtraBold</vt:lpstr>
      <vt:lpstr>Nunito ExtraLight</vt:lpstr>
      <vt:lpstr>Nunito Light</vt:lpstr>
      <vt:lpstr>Nunito SemiBold</vt:lpstr>
      <vt:lpstr>Wingdings</vt:lpstr>
      <vt:lpstr>Worklab</vt:lpstr>
      <vt:lpstr>2_Pages fixes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Fanny Péneau</dc:creator>
  <cp:lastModifiedBy>sacha</cp:lastModifiedBy>
  <cp:revision>425</cp:revision>
  <cp:lastPrinted>2023-03-30T08:41:15Z</cp:lastPrinted>
  <dcterms:created xsi:type="dcterms:W3CDTF">2018-03-12T14:36:58Z</dcterms:created>
  <dcterms:modified xsi:type="dcterms:W3CDTF">2023-06-02T05:07:38Z</dcterms:modified>
</cp:coreProperties>
</file>